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99"/>
    <a:srgbClr val="006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71" d="100"/>
          <a:sy n="171" d="100"/>
        </p:scale>
        <p:origin x="-1544"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normAutofit/>
          </a:bodyPr>
          <a:lstStyle>
            <a:lvl1pPr marL="0" indent="0" algn="ctr">
              <a:buNone/>
              <a:defRPr sz="1800" b="1" cap="all" spc="250" baseline="0">
                <a:solidFill>
                  <a:schemeClr val="tx1">
                    <a:lumMod val="65000"/>
                    <a:lumOff val="3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fld id="{1A05DDF9-7B2E-4286-BE21-74E6711778E2}" type="datetimeFigureOut">
              <a:rPr lang="en-US" smtClean="0"/>
              <a:t>1/8/14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1202A17-15FF-479B-AD35-C864129A510E}"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05DDF9-7B2E-4286-BE21-74E6711778E2}" type="datetimeFigureOut">
              <a:rPr lang="en-US" smtClean="0"/>
              <a:t>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202A17-15FF-479B-AD35-C864129A510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1202A17-15FF-479B-AD35-C864129A510E}"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05DDF9-7B2E-4286-BE21-74E6711778E2}" type="datetimeFigureOut">
              <a:rPr lang="en-US" smtClean="0"/>
              <a:t>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05DDF9-7B2E-4286-BE21-74E6711778E2}" type="datetimeFigureOut">
              <a:rPr lang="en-US" smtClean="0"/>
              <a:t>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E1202A17-15FF-479B-AD35-C864129A510E}"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normAutofit/>
          </a:bodyPr>
          <a:lstStyle>
            <a:lvl1pPr marL="0" indent="0" algn="ctr">
              <a:buNone/>
              <a:defRPr sz="1800" b="1" cap="all" spc="250" baseline="0">
                <a:solidFill>
                  <a:schemeClr val="tx1">
                    <a:lumMod val="65000"/>
                    <a:lumOff val="3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1A05DDF9-7B2E-4286-BE21-74E6711778E2}" type="datetimeFigureOut">
              <a:rPr lang="en-US" smtClean="0"/>
              <a:t>1/8/14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1202A17-15FF-479B-AD35-C864129A510E}"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A05DDF9-7B2E-4286-BE21-74E6711778E2}" type="datetimeFigureOut">
              <a:rPr lang="en-US" smtClean="0"/>
              <a:t>1/8/14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202A17-15FF-479B-AD35-C864129A510E}"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05DDF9-7B2E-4286-BE21-74E6711778E2}" type="datetimeFigureOut">
              <a:rPr lang="en-US" smtClean="0"/>
              <a:t>1/8/14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1202A17-15FF-479B-AD35-C864129A510E}"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05DDF9-7B2E-4286-BE21-74E6711778E2}" type="datetimeFigureOut">
              <a:rPr lang="en-US" smtClean="0"/>
              <a:t>1/8/14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E1202A17-15FF-479B-AD35-C864129A510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A05DDF9-7B2E-4286-BE21-74E6711778E2}" type="datetimeFigureOut">
              <a:rPr lang="en-US" smtClean="0"/>
              <a:t>1/8/14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1202A17-15FF-479B-AD35-C864129A510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90600"/>
            <a:ext cx="2362200" cy="4953000"/>
          </a:xfrm>
        </p:spPr>
        <p:txBody>
          <a:bodyPr anchor="t">
            <a:noAutofit/>
          </a:bodyPr>
          <a:lstStyle>
            <a:lvl1pPr algn="l">
              <a:buNone/>
              <a:defRPr sz="3600" b="1">
                <a:solidFill>
                  <a:srgbClr val="FFFFFF"/>
                </a:solidFill>
              </a:defRPr>
            </a:lvl1pPr>
          </a:lstStyle>
          <a:p>
            <a:r>
              <a:rPr kumimoji="0" lang="en-US" dirty="0" smtClean="0"/>
              <a:t>Click to edit Master title style</a:t>
            </a:r>
            <a:endParaRPr kumimoji="0" lang="en-US" dirty="0"/>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1202A17-15FF-479B-AD35-C864129A510E}"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A05DDF9-7B2E-4286-BE21-74E6711778E2}" type="datetimeFigureOut">
              <a:rPr lang="en-US" smtClean="0"/>
              <a:t>1/8/14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1202A17-15FF-479B-AD35-C864129A510E}"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A05DDF9-7B2E-4286-BE21-74E6711778E2}" type="datetimeFigureOut">
              <a:rPr lang="en-US" smtClean="0"/>
              <a:t>1/8/14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A05DDF9-7B2E-4286-BE21-74E6711778E2}" type="datetimeFigureOut">
              <a:rPr lang="en-US" smtClean="0"/>
              <a:t>1/8/14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1202A17-15FF-479B-AD35-C864129A510E}"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368426" y="2743200"/>
            <a:ext cx="6480174" cy="2438400"/>
          </a:xfrm>
        </p:spPr>
        <p:txBody>
          <a:bodyPr>
            <a:noAutofit/>
          </a:bodyPr>
          <a:lstStyle/>
          <a:p>
            <a:pPr algn="ctr"/>
            <a:r>
              <a:rPr lang="en-US" sz="3600" b="1" dirty="0" smtClean="0">
                <a:solidFill>
                  <a:schemeClr val="tx1"/>
                </a:solidFill>
                <a:latin typeface="Calisto MT" panose="02040603050505030304" pitchFamily="18" charset="0"/>
                <a:cs typeface="Andalus" panose="02020603050405020304" pitchFamily="18" charset="-78"/>
              </a:rPr>
              <a:t>Health Insurance Portability and Accountability Act of 1996</a:t>
            </a:r>
            <a:endParaRPr lang="en-US" sz="3600" b="1" dirty="0">
              <a:solidFill>
                <a:schemeClr val="tx1"/>
              </a:solidFill>
              <a:latin typeface="Calisto MT" panose="02040603050505030304" pitchFamily="18" charset="0"/>
              <a:cs typeface="Andalus" panose="02020603050405020304" pitchFamily="18" charset="-78"/>
            </a:endParaRPr>
          </a:p>
        </p:txBody>
      </p:sp>
      <p:sp>
        <p:nvSpPr>
          <p:cNvPr id="2" name="Title 1"/>
          <p:cNvSpPr>
            <a:spLocks noGrp="1"/>
          </p:cNvSpPr>
          <p:nvPr>
            <p:ph type="title"/>
          </p:nvPr>
        </p:nvSpPr>
        <p:spPr/>
        <p:txBody>
          <a:bodyPr>
            <a:normAutofit/>
          </a:bodyPr>
          <a:lstStyle/>
          <a:p>
            <a:pPr algn="ctr"/>
            <a:r>
              <a:rPr lang="en-US" sz="4400" dirty="0" smtClean="0">
                <a:solidFill>
                  <a:srgbClr val="FFFFFF"/>
                </a:solidFill>
                <a:latin typeface="Calisto MT" panose="02040603050505030304" pitchFamily="18" charset="0"/>
              </a:rPr>
              <a:t>(HIPAA)</a:t>
            </a:r>
            <a:endParaRPr lang="en-US" sz="4400" dirty="0">
              <a:solidFill>
                <a:srgbClr val="FFFFFF"/>
              </a:solidFill>
              <a:latin typeface="Calisto MT" panose="02040603050505030304" pitchFamily="18" charset="0"/>
            </a:endParaRPr>
          </a:p>
        </p:txBody>
      </p:sp>
    </p:spTree>
    <p:extLst>
      <p:ext uri="{BB962C8B-B14F-4D97-AF65-F5344CB8AC3E}">
        <p14:creationId xmlns:p14="http://schemas.microsoft.com/office/powerpoint/2010/main" val="18874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368426" y="2743200"/>
            <a:ext cx="6480174" cy="2819400"/>
          </a:xfrm>
        </p:spPr>
        <p:txBody>
          <a:bodyPr>
            <a:normAutofit/>
          </a:bodyPr>
          <a:lstStyle/>
          <a:p>
            <a:r>
              <a:rPr lang="en-US" sz="2000" dirty="0" smtClean="0">
                <a:latin typeface="Calisto MT" panose="02040603050505030304" pitchFamily="18" charset="0"/>
              </a:rPr>
              <a:t>E-mailing </a:t>
            </a:r>
            <a:r>
              <a:rPr lang="en-US" sz="2000" dirty="0">
                <a:latin typeface="Calisto MT" panose="02040603050505030304" pitchFamily="18" charset="0"/>
              </a:rPr>
              <a:t>of certain </a:t>
            </a:r>
            <a:r>
              <a:rPr lang="en-US" sz="2000" dirty="0" smtClean="0">
                <a:latin typeface="Calisto MT" panose="02040603050505030304" pitchFamily="18" charset="0"/>
              </a:rPr>
              <a:t>information and Protected Health Information is generally not permitted.  If it is permitted by the carrier, all e-mails that contain confidential information or Protected Health Information must be encrypted.</a:t>
            </a:r>
            <a:endParaRPr lang="en-US" sz="2000" dirty="0"/>
          </a:p>
        </p:txBody>
      </p:sp>
      <p:sp>
        <p:nvSpPr>
          <p:cNvPr id="2" name="Title 1"/>
          <p:cNvSpPr>
            <a:spLocks noGrp="1"/>
          </p:cNvSpPr>
          <p:nvPr>
            <p:ph type="title"/>
          </p:nvPr>
        </p:nvSpPr>
        <p:spPr/>
        <p:txBody>
          <a:bodyPr/>
          <a:lstStyle/>
          <a:p>
            <a:r>
              <a:rPr lang="en-US" dirty="0">
                <a:solidFill>
                  <a:srgbClr val="FFFFFF"/>
                </a:solidFill>
                <a:latin typeface="Calisto MT" panose="02040603050505030304" pitchFamily="18" charset="0"/>
              </a:rPr>
              <a:t>HIPAA and </a:t>
            </a:r>
            <a:r>
              <a:rPr lang="en-US" dirty="0" smtClean="0">
                <a:solidFill>
                  <a:srgbClr val="FFFFFF"/>
                </a:solidFill>
                <a:latin typeface="Calisto MT" panose="02040603050505030304" pitchFamily="18" charset="0"/>
              </a:rPr>
              <a:t>E-mail</a:t>
            </a:r>
            <a:endParaRPr lang="en-US" dirty="0">
              <a:solidFill>
                <a:srgbClr val="FFFFFF"/>
              </a:solidFill>
              <a:latin typeface="Calisto MT" panose="02040603050505030304" pitchFamily="18" charset="0"/>
            </a:endParaRPr>
          </a:p>
        </p:txBody>
      </p:sp>
    </p:spTree>
    <p:extLst>
      <p:ext uri="{BB962C8B-B14F-4D97-AF65-F5344CB8AC3E}">
        <p14:creationId xmlns:p14="http://schemas.microsoft.com/office/powerpoint/2010/main" val="169187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368426" y="2743200"/>
            <a:ext cx="6480174" cy="3200400"/>
          </a:xfrm>
        </p:spPr>
        <p:txBody>
          <a:bodyPr>
            <a:normAutofit/>
          </a:bodyPr>
          <a:lstStyle/>
          <a:p>
            <a:r>
              <a:rPr lang="en-US" sz="2000" dirty="0">
                <a:latin typeface="Calisto MT" panose="02040603050505030304" pitchFamily="18" charset="0"/>
              </a:rPr>
              <a:t>Electronic communications of protected health information, to the extent permitted by the </a:t>
            </a:r>
            <a:r>
              <a:rPr lang="en-US" sz="2000" dirty="0" smtClean="0">
                <a:latin typeface="Calisto MT" panose="02040603050505030304" pitchFamily="18" charset="0"/>
              </a:rPr>
              <a:t>Company</a:t>
            </a:r>
            <a:r>
              <a:rPr lang="en-US" sz="2000" dirty="0">
                <a:latin typeface="Calisto MT" panose="02040603050505030304" pitchFamily="18" charset="0"/>
              </a:rPr>
              <a:t>, require application of reasonable safeguards and adequate protections against inappropriate use or disclosure</a:t>
            </a:r>
          </a:p>
          <a:p>
            <a:endParaRPr lang="en-US" sz="2000" dirty="0"/>
          </a:p>
        </p:txBody>
      </p:sp>
      <p:sp>
        <p:nvSpPr>
          <p:cNvPr id="2" name="Title 1"/>
          <p:cNvSpPr>
            <a:spLocks noGrp="1"/>
          </p:cNvSpPr>
          <p:nvPr>
            <p:ph type="title"/>
          </p:nvPr>
        </p:nvSpPr>
        <p:spPr/>
        <p:txBody>
          <a:bodyPr>
            <a:normAutofit/>
          </a:bodyPr>
          <a:lstStyle/>
          <a:p>
            <a:r>
              <a:rPr lang="en-US" dirty="0">
                <a:solidFill>
                  <a:srgbClr val="FFFFFF"/>
                </a:solidFill>
                <a:latin typeface="Calisto MT" panose="02040603050505030304" pitchFamily="18" charset="0"/>
              </a:rPr>
              <a:t>HIPAA and Electronic Communications</a:t>
            </a:r>
          </a:p>
        </p:txBody>
      </p:sp>
    </p:spTree>
    <p:extLst>
      <p:ext uri="{BB962C8B-B14F-4D97-AF65-F5344CB8AC3E}">
        <p14:creationId xmlns:p14="http://schemas.microsoft.com/office/powerpoint/2010/main" val="270435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FF"/>
                </a:solidFill>
                <a:latin typeface="Calisto MT" panose="02040603050505030304" pitchFamily="18" charset="0"/>
              </a:rPr>
              <a:t>Reporting a Potential Privacy Breach</a:t>
            </a:r>
            <a:endParaRPr lang="en-US" dirty="0">
              <a:solidFill>
                <a:srgbClr val="FFFFFF"/>
              </a:solidFill>
              <a:latin typeface="Calisto MT" panose="02040603050505030304" pitchFamily="18" charset="0"/>
            </a:endParaRPr>
          </a:p>
        </p:txBody>
      </p:sp>
      <p:sp>
        <p:nvSpPr>
          <p:cNvPr id="3" name="Content Placeholder 2"/>
          <p:cNvSpPr>
            <a:spLocks noGrp="1"/>
          </p:cNvSpPr>
          <p:nvPr>
            <p:ph sz="quarter" idx="1"/>
          </p:nvPr>
        </p:nvSpPr>
        <p:spPr/>
        <p:txBody>
          <a:bodyPr/>
          <a:lstStyle/>
          <a:p>
            <a:pPr marL="64008" indent="0">
              <a:buNone/>
            </a:pPr>
            <a:r>
              <a:rPr lang="en-US" dirty="0">
                <a:latin typeface="Calisto MT" panose="02040603050505030304" pitchFamily="18" charset="0"/>
              </a:rPr>
              <a:t>Anonymous reporting may be made through the Toll-Free Hotline provided by the Company’s Third Party Hotline Service:</a:t>
            </a:r>
          </a:p>
          <a:p>
            <a:pPr marL="64008" indent="0" algn="ctr">
              <a:buNone/>
            </a:pPr>
            <a:r>
              <a:rPr lang="en-US" i="1" dirty="0">
                <a:solidFill>
                  <a:srgbClr val="FF6600"/>
                </a:solidFill>
                <a:latin typeface="Calisto MT" panose="02040603050505030304" pitchFamily="18" charset="0"/>
              </a:rPr>
              <a:t>Taylor White Accounting and Finance</a:t>
            </a:r>
          </a:p>
          <a:p>
            <a:pPr marL="64008" indent="0" algn="ctr">
              <a:buNone/>
            </a:pPr>
            <a:r>
              <a:rPr lang="en-US" i="1" dirty="0">
                <a:solidFill>
                  <a:srgbClr val="FF6600"/>
                </a:solidFill>
                <a:latin typeface="Calisto MT" panose="02040603050505030304" pitchFamily="18" charset="0"/>
              </a:rPr>
              <a:t>(888) 368-7988, or</a:t>
            </a:r>
          </a:p>
          <a:p>
            <a:pPr marL="64008" indent="0" algn="ctr">
              <a:buNone/>
            </a:pPr>
            <a:endParaRPr lang="en-US" dirty="0">
              <a:latin typeface="Calisto MT" panose="02040603050505030304" pitchFamily="18" charset="0"/>
            </a:endParaRPr>
          </a:p>
          <a:p>
            <a:pPr marL="64008" indent="0" algn="ctr">
              <a:buNone/>
            </a:pPr>
            <a:r>
              <a:rPr lang="en-US" dirty="0" smtClean="0">
                <a:latin typeface="Calisto MT" panose="02040603050505030304" pitchFamily="18" charset="0"/>
              </a:rPr>
              <a:t>Reporting may also be made to the Company’s Privacy Officer.</a:t>
            </a:r>
            <a:endParaRPr lang="en-US" dirty="0">
              <a:latin typeface="Calisto MT" panose="02040603050505030304" pitchFamily="18" charset="0"/>
            </a:endParaRPr>
          </a:p>
          <a:p>
            <a:endParaRPr lang="en-US" dirty="0"/>
          </a:p>
        </p:txBody>
      </p:sp>
    </p:spTree>
    <p:extLst>
      <p:ext uri="{BB962C8B-B14F-4D97-AF65-F5344CB8AC3E}">
        <p14:creationId xmlns:p14="http://schemas.microsoft.com/office/powerpoint/2010/main" val="234960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rmAutofit/>
          </a:bodyPr>
          <a:lstStyle/>
          <a:p>
            <a:pPr marL="118872" indent="0" algn="ctr">
              <a:buNone/>
            </a:pPr>
            <a:r>
              <a:rPr lang="en-US" sz="6000" b="1" dirty="0" smtClean="0">
                <a:latin typeface="Calisto MT" panose="02040603050505030304" pitchFamily="18" charset="0"/>
              </a:rPr>
              <a:t>Thank You</a:t>
            </a:r>
            <a:endParaRPr lang="en-US" sz="6000" b="1" dirty="0">
              <a:latin typeface="Calisto MT" panose="02040603050505030304" pitchFamily="18"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47290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rmAutofit fontScale="62500" lnSpcReduction="20000"/>
          </a:bodyPr>
          <a:lstStyle/>
          <a:p>
            <a:r>
              <a:rPr lang="en-US" dirty="0"/>
              <a:t>For agent use only.  Not for use with consumers.  Certain exclusions and limitations may apply.  Not affiliated with the United States government or the federal Medicare program.  The content of this presentation reflects the opinion of the presenter and not necessarily the opinion of any entity with which the presenter has a business relationship.  This information is provided for educational purposes.  The ongoing implementation of laws, rules, and regulations may call for information in this presentation to be revised.  Neither the presenter, nor any entity with which the presenter may be affiliated, contracted, or employed, provide tax, investment, or legal advice.  </a:t>
            </a:r>
          </a:p>
          <a:p>
            <a:endParaRPr lang="en-US" dirty="0"/>
          </a:p>
        </p:txBody>
      </p:sp>
      <p:sp>
        <p:nvSpPr>
          <p:cNvPr id="2" name="Title 1"/>
          <p:cNvSpPr>
            <a:spLocks noGrp="1"/>
          </p:cNvSpPr>
          <p:nvPr>
            <p:ph type="title"/>
          </p:nvPr>
        </p:nvSpPr>
        <p:spPr/>
        <p:txBody>
          <a:bodyPr>
            <a:normAutofit/>
          </a:bodyPr>
          <a:lstStyle/>
          <a:p>
            <a:endParaRPr lang="en-US" dirty="0">
              <a:solidFill>
                <a:srgbClr val="FFFFFF"/>
              </a:solidFill>
              <a:latin typeface="Calisto MT" panose="02040603050505030304" pitchFamily="18" charset="0"/>
            </a:endParaRPr>
          </a:p>
        </p:txBody>
      </p:sp>
    </p:spTree>
    <p:extLst>
      <p:ext uri="{BB962C8B-B14F-4D97-AF65-F5344CB8AC3E}">
        <p14:creationId xmlns:p14="http://schemas.microsoft.com/office/powerpoint/2010/main" val="1418790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Calisto MT" panose="02040603050505030304" pitchFamily="18" charset="0"/>
              </a:rPr>
              <a:t>What is </a:t>
            </a:r>
            <a:r>
              <a:rPr lang="en-US" dirty="0" smtClean="0">
                <a:solidFill>
                  <a:srgbClr val="FFFFFF"/>
                </a:solidFill>
                <a:latin typeface="Calisto MT" panose="02040603050505030304" pitchFamily="18" charset="0"/>
              </a:rPr>
              <a:t/>
            </a:r>
            <a:br>
              <a:rPr lang="en-US" dirty="0" smtClean="0">
                <a:solidFill>
                  <a:srgbClr val="FFFFFF"/>
                </a:solidFill>
                <a:latin typeface="Calisto MT" panose="02040603050505030304" pitchFamily="18" charset="0"/>
              </a:rPr>
            </a:br>
            <a:r>
              <a:rPr lang="en-US" dirty="0" smtClean="0">
                <a:solidFill>
                  <a:srgbClr val="FFFFFF"/>
                </a:solidFill>
                <a:latin typeface="Calisto MT" panose="02040603050505030304" pitchFamily="18" charset="0"/>
              </a:rPr>
              <a:t>HIPAA</a:t>
            </a:r>
            <a:r>
              <a:rPr lang="en-US" dirty="0">
                <a:solidFill>
                  <a:srgbClr val="FFFFFF"/>
                </a:solidFill>
                <a:latin typeface="Calisto MT" panose="02040603050505030304" pitchFamily="18" charset="0"/>
              </a:rPr>
              <a:t>?</a:t>
            </a:r>
          </a:p>
        </p:txBody>
      </p:sp>
      <p:sp>
        <p:nvSpPr>
          <p:cNvPr id="3" name="Content Placeholder 2"/>
          <p:cNvSpPr>
            <a:spLocks noGrp="1"/>
          </p:cNvSpPr>
          <p:nvPr>
            <p:ph sz="quarter" idx="1"/>
          </p:nvPr>
        </p:nvSpPr>
        <p:spPr>
          <a:xfrm>
            <a:off x="3124200" y="1066800"/>
            <a:ext cx="5638800" cy="5029200"/>
          </a:xfrm>
        </p:spPr>
        <p:txBody>
          <a:bodyPr>
            <a:normAutofit/>
          </a:bodyPr>
          <a:lstStyle/>
          <a:p>
            <a:r>
              <a:rPr lang="en-US" dirty="0">
                <a:latin typeface="Calisto MT" panose="02040603050505030304" pitchFamily="18" charset="0"/>
              </a:rPr>
              <a:t>HIPAA refers to the Health Insurance Portability and Accountability Act of </a:t>
            </a:r>
            <a:r>
              <a:rPr lang="en-US" dirty="0" smtClean="0">
                <a:latin typeface="Calisto MT" panose="02040603050505030304" pitchFamily="18" charset="0"/>
              </a:rPr>
              <a:t>1996</a:t>
            </a:r>
          </a:p>
          <a:p>
            <a:endParaRPr lang="en-US" dirty="0">
              <a:latin typeface="Calisto MT" panose="02040603050505030304" pitchFamily="18" charset="0"/>
            </a:endParaRPr>
          </a:p>
          <a:p>
            <a:r>
              <a:rPr lang="en-US" dirty="0">
                <a:latin typeface="Calisto MT" panose="02040603050505030304" pitchFamily="18" charset="0"/>
              </a:rPr>
              <a:t>One of the primary objectives of HIPAA is to protect personal medical information</a:t>
            </a:r>
          </a:p>
          <a:p>
            <a:endParaRPr lang="en-US" dirty="0">
              <a:solidFill>
                <a:schemeClr val="tx2"/>
              </a:solidFill>
              <a:latin typeface="Calisto MT" panose="02040603050505030304" pitchFamily="18" charset="0"/>
            </a:endParaRPr>
          </a:p>
        </p:txBody>
      </p:sp>
    </p:spTree>
    <p:extLst>
      <p:ext uri="{BB962C8B-B14F-4D97-AF65-F5344CB8AC3E}">
        <p14:creationId xmlns:p14="http://schemas.microsoft.com/office/powerpoint/2010/main" val="423116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Calisto MT" panose="02040603050505030304" pitchFamily="18" charset="0"/>
              </a:rPr>
              <a:t>HIPAA Overview</a:t>
            </a:r>
          </a:p>
        </p:txBody>
      </p:sp>
      <p:sp>
        <p:nvSpPr>
          <p:cNvPr id="3" name="Content Placeholder 2"/>
          <p:cNvSpPr>
            <a:spLocks noGrp="1"/>
          </p:cNvSpPr>
          <p:nvPr>
            <p:ph sz="half" idx="1"/>
          </p:nvPr>
        </p:nvSpPr>
        <p:spPr/>
        <p:txBody>
          <a:bodyPr>
            <a:normAutofit lnSpcReduction="10000"/>
          </a:bodyPr>
          <a:lstStyle/>
          <a:p>
            <a:r>
              <a:rPr lang="en-US" dirty="0">
                <a:latin typeface="Calisto MT" panose="02040603050505030304" pitchFamily="18" charset="0"/>
              </a:rPr>
              <a:t>All HIPAA-covered entities, including health plans and healthcare providers, are regulated and covered by HIPAA </a:t>
            </a:r>
            <a:r>
              <a:rPr lang="en-US" dirty="0" smtClean="0">
                <a:latin typeface="Calisto MT" panose="02040603050505030304" pitchFamily="18" charset="0"/>
              </a:rPr>
              <a:t>laws</a:t>
            </a:r>
          </a:p>
          <a:p>
            <a:endParaRPr lang="en-US" dirty="0">
              <a:latin typeface="Calisto MT" panose="02040603050505030304" pitchFamily="18" charset="0"/>
            </a:endParaRPr>
          </a:p>
          <a:p>
            <a:r>
              <a:rPr lang="en-US" dirty="0">
                <a:latin typeface="Calisto MT" panose="02040603050505030304" pitchFamily="18" charset="0"/>
              </a:rPr>
              <a:t>February 18, 2010, was the date for required compliance by business associates of these entities with HIPAA </a:t>
            </a:r>
            <a:r>
              <a:rPr lang="en-US" dirty="0" smtClean="0">
                <a:latin typeface="Calisto MT" panose="02040603050505030304" pitchFamily="18" charset="0"/>
              </a:rPr>
              <a:t>requirements</a:t>
            </a:r>
          </a:p>
          <a:p>
            <a:pPr marL="0" indent="0">
              <a:buNone/>
            </a:pPr>
            <a:endParaRPr lang="en-US" dirty="0">
              <a:latin typeface="Calisto MT" panose="02040603050505030304" pitchFamily="18" charset="0"/>
            </a:endParaRPr>
          </a:p>
        </p:txBody>
      </p:sp>
      <p:sp>
        <p:nvSpPr>
          <p:cNvPr id="7" name="Content Placeholder 6"/>
          <p:cNvSpPr>
            <a:spLocks noGrp="1"/>
          </p:cNvSpPr>
          <p:nvPr>
            <p:ph sz="half" idx="2"/>
          </p:nvPr>
        </p:nvSpPr>
        <p:spPr/>
        <p:txBody>
          <a:bodyPr>
            <a:normAutofit lnSpcReduction="10000"/>
          </a:bodyPr>
          <a:lstStyle/>
          <a:p>
            <a:r>
              <a:rPr lang="en-US" dirty="0">
                <a:latin typeface="Calisto MT" panose="02040603050505030304" pitchFamily="18" charset="0"/>
              </a:rPr>
              <a:t>Business associates are subject to direct liability by regulation as of September 23, </a:t>
            </a:r>
            <a:r>
              <a:rPr lang="en-US" dirty="0" smtClean="0">
                <a:latin typeface="Calisto MT" panose="02040603050505030304" pitchFamily="18" charset="0"/>
              </a:rPr>
              <a:t>2013</a:t>
            </a:r>
          </a:p>
          <a:p>
            <a:endParaRPr lang="en-US" dirty="0">
              <a:latin typeface="Calisto MT" panose="02040603050505030304" pitchFamily="18" charset="0"/>
            </a:endParaRPr>
          </a:p>
          <a:p>
            <a:r>
              <a:rPr lang="en-US" dirty="0">
                <a:latin typeface="Calisto MT" panose="02040603050505030304" pitchFamily="18" charset="0"/>
              </a:rPr>
              <a:t>The definition of a “breach” of protected health information as of September 23, 2013 was broadened to have more limited </a:t>
            </a:r>
            <a:r>
              <a:rPr lang="en-US" dirty="0" smtClean="0">
                <a:latin typeface="Calisto MT" panose="02040603050505030304" pitchFamily="18" charset="0"/>
              </a:rPr>
              <a:t>exclusions</a:t>
            </a:r>
            <a:endParaRPr lang="en-US" dirty="0">
              <a:latin typeface="Calisto MT" panose="02040603050505030304" pitchFamily="18" charset="0"/>
            </a:endParaRPr>
          </a:p>
        </p:txBody>
      </p:sp>
    </p:spTree>
    <p:extLst>
      <p:ext uri="{BB962C8B-B14F-4D97-AF65-F5344CB8AC3E}">
        <p14:creationId xmlns:p14="http://schemas.microsoft.com/office/powerpoint/2010/main" val="298295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Calisto MT" panose="02040603050505030304" pitchFamily="18" charset="0"/>
              </a:rPr>
              <a:t>Why HIPAA?</a:t>
            </a:r>
          </a:p>
        </p:txBody>
      </p:sp>
      <p:sp>
        <p:nvSpPr>
          <p:cNvPr id="3" name="Content Placeholder 2"/>
          <p:cNvSpPr>
            <a:spLocks noGrp="1"/>
          </p:cNvSpPr>
          <p:nvPr>
            <p:ph sz="quarter" idx="1"/>
          </p:nvPr>
        </p:nvSpPr>
        <p:spPr/>
        <p:txBody>
          <a:bodyPr/>
          <a:lstStyle/>
          <a:p>
            <a:r>
              <a:rPr lang="en-US" dirty="0">
                <a:latin typeface="Calisto MT" panose="02040603050505030304" pitchFamily="18" charset="0"/>
              </a:rPr>
              <a:t>HIPAA information is sensitive and should be kept confidential because it can be misused and exploited by others for identity theft or </a:t>
            </a:r>
            <a:r>
              <a:rPr lang="en-US" dirty="0" smtClean="0">
                <a:latin typeface="Calisto MT" panose="02040603050505030304" pitchFamily="18" charset="0"/>
              </a:rPr>
              <a:t>fraud.</a:t>
            </a:r>
          </a:p>
          <a:p>
            <a:endParaRPr lang="en-US" dirty="0" smtClean="0">
              <a:latin typeface="Calisto MT" panose="02040603050505030304" pitchFamily="18" charset="0"/>
            </a:endParaRPr>
          </a:p>
          <a:p>
            <a:r>
              <a:rPr lang="en-US" dirty="0">
                <a:latin typeface="Calisto MT" panose="02040603050505030304" pitchFamily="18" charset="0"/>
              </a:rPr>
              <a:t>An entity needs to meet </a:t>
            </a:r>
            <a:r>
              <a:rPr lang="en-US" i="1" u="sng" dirty="0">
                <a:latin typeface="Calisto MT" panose="02040603050505030304" pitchFamily="18" charset="0"/>
              </a:rPr>
              <a:t>all</a:t>
            </a:r>
            <a:r>
              <a:rPr lang="en-US" dirty="0">
                <a:latin typeface="Calisto MT" panose="02040603050505030304" pitchFamily="18" charset="0"/>
              </a:rPr>
              <a:t> </a:t>
            </a:r>
            <a:r>
              <a:rPr lang="en-US" dirty="0" smtClean="0">
                <a:latin typeface="Calisto MT" panose="02040603050505030304" pitchFamily="18" charset="0"/>
              </a:rPr>
              <a:t>applicable HIPAA requirements</a:t>
            </a:r>
            <a:endParaRPr lang="en-US" dirty="0">
              <a:latin typeface="Calisto MT" panose="02040603050505030304" pitchFamily="18" charset="0"/>
            </a:endParaRPr>
          </a:p>
          <a:p>
            <a:pPr marL="118872" indent="0">
              <a:buNone/>
            </a:pPr>
            <a:endParaRPr lang="en-US" dirty="0">
              <a:latin typeface="Calisto MT" panose="02040603050505030304" pitchFamily="18" charset="0"/>
            </a:endParaRPr>
          </a:p>
        </p:txBody>
      </p:sp>
    </p:spTree>
    <p:extLst>
      <p:ext uri="{BB962C8B-B14F-4D97-AF65-F5344CB8AC3E}">
        <p14:creationId xmlns:p14="http://schemas.microsoft.com/office/powerpoint/2010/main" val="105559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368426" y="2743200"/>
            <a:ext cx="6480174" cy="3505200"/>
          </a:xfrm>
        </p:spPr>
        <p:txBody>
          <a:bodyPr>
            <a:noAutofit/>
          </a:bodyPr>
          <a:lstStyle/>
          <a:p>
            <a:r>
              <a:rPr lang="en-US" dirty="0" smtClean="0">
                <a:latin typeface="Calisto MT" panose="02040603050505030304" pitchFamily="18" charset="0"/>
              </a:rPr>
              <a:t>HIPAA </a:t>
            </a:r>
            <a:r>
              <a:rPr lang="en-US" dirty="0">
                <a:latin typeface="Calisto MT" panose="02040603050505030304" pitchFamily="18" charset="0"/>
              </a:rPr>
              <a:t>laws have two main purposes</a:t>
            </a:r>
            <a:r>
              <a:rPr lang="en-US" dirty="0" smtClean="0">
                <a:latin typeface="Calisto MT" panose="02040603050505030304" pitchFamily="18" charset="0"/>
              </a:rPr>
              <a:t>:</a:t>
            </a:r>
          </a:p>
          <a:p>
            <a:endParaRPr lang="en-US" dirty="0">
              <a:latin typeface="Calisto MT" panose="02040603050505030304" pitchFamily="18" charset="0"/>
            </a:endParaRPr>
          </a:p>
          <a:p>
            <a:pPr lvl="1"/>
            <a:r>
              <a:rPr lang="en-US" sz="3200" dirty="0">
                <a:solidFill>
                  <a:srgbClr val="FF6600"/>
                </a:solidFill>
                <a:latin typeface="Calisto MT" panose="02040603050505030304" pitchFamily="18" charset="0"/>
              </a:rPr>
              <a:t>To protect personal privacy </a:t>
            </a:r>
          </a:p>
          <a:p>
            <a:pPr lvl="1"/>
            <a:r>
              <a:rPr lang="en-US" sz="3200" dirty="0">
                <a:solidFill>
                  <a:srgbClr val="FF6600"/>
                </a:solidFill>
                <a:latin typeface="Calisto MT" panose="02040603050505030304" pitchFamily="18" charset="0"/>
              </a:rPr>
              <a:t>To prevent </a:t>
            </a:r>
            <a:r>
              <a:rPr lang="en-US" sz="3200" dirty="0" smtClean="0">
                <a:solidFill>
                  <a:srgbClr val="FF6600"/>
                </a:solidFill>
                <a:latin typeface="Calisto MT" panose="02040603050505030304" pitchFamily="18" charset="0"/>
              </a:rPr>
              <a:t>crime</a:t>
            </a:r>
          </a:p>
          <a:p>
            <a:endParaRPr lang="en-US" dirty="0" smtClean="0">
              <a:latin typeface="Calisto MT" panose="02040603050505030304" pitchFamily="18" charset="0"/>
            </a:endParaRPr>
          </a:p>
          <a:p>
            <a:r>
              <a:rPr lang="en-US" dirty="0" smtClean="0">
                <a:latin typeface="Calisto MT" panose="02040603050505030304" pitchFamily="18" charset="0"/>
              </a:rPr>
              <a:t>HIPAA </a:t>
            </a:r>
            <a:r>
              <a:rPr lang="en-US" dirty="0">
                <a:latin typeface="Calisto MT" panose="02040603050505030304" pitchFamily="18" charset="0"/>
              </a:rPr>
              <a:t>privacy and security rules are enforced by the Office for Civil Rights (OCR) part of Department of Health and Human Service (HHS)</a:t>
            </a:r>
          </a:p>
          <a:p>
            <a:endParaRPr lang="en-US" dirty="0">
              <a:latin typeface="Calisto MT" panose="02040603050505030304" pitchFamily="18" charset="0"/>
            </a:endParaRPr>
          </a:p>
        </p:txBody>
      </p:sp>
      <p:sp>
        <p:nvSpPr>
          <p:cNvPr id="2" name="Title 1"/>
          <p:cNvSpPr>
            <a:spLocks noGrp="1"/>
          </p:cNvSpPr>
          <p:nvPr>
            <p:ph type="title"/>
          </p:nvPr>
        </p:nvSpPr>
        <p:spPr/>
        <p:txBody>
          <a:bodyPr/>
          <a:lstStyle/>
          <a:p>
            <a:r>
              <a:rPr lang="en-US" dirty="0">
                <a:solidFill>
                  <a:srgbClr val="FFFFFF"/>
                </a:solidFill>
                <a:latin typeface="Calisto MT" panose="02040603050505030304" pitchFamily="18" charset="0"/>
              </a:rPr>
              <a:t>HIPAA Compliance</a:t>
            </a:r>
          </a:p>
        </p:txBody>
      </p:sp>
    </p:spTree>
    <p:extLst>
      <p:ext uri="{BB962C8B-B14F-4D97-AF65-F5344CB8AC3E}">
        <p14:creationId xmlns:p14="http://schemas.microsoft.com/office/powerpoint/2010/main" val="2565781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FFFF"/>
                </a:solidFill>
                <a:latin typeface="Calisto MT" panose="02040603050505030304" pitchFamily="18" charset="0"/>
              </a:rPr>
              <a:t>Disclosing PHI – </a:t>
            </a:r>
            <a:r>
              <a:rPr lang="en-US" dirty="0" smtClean="0">
                <a:solidFill>
                  <a:srgbClr val="FFFFFF"/>
                </a:solidFill>
                <a:latin typeface="Calisto MT" panose="02040603050505030304" pitchFamily="18" charset="0"/>
              </a:rPr>
              <a:t/>
            </a:r>
            <a:br>
              <a:rPr lang="en-US" dirty="0" smtClean="0">
                <a:solidFill>
                  <a:srgbClr val="FFFFFF"/>
                </a:solidFill>
                <a:latin typeface="Calisto MT" panose="02040603050505030304" pitchFamily="18" charset="0"/>
              </a:rPr>
            </a:br>
            <a:r>
              <a:rPr lang="en-US" dirty="0" smtClean="0">
                <a:solidFill>
                  <a:srgbClr val="FFFFFF"/>
                </a:solidFill>
                <a:latin typeface="Calisto MT" panose="02040603050505030304" pitchFamily="18" charset="0"/>
              </a:rPr>
              <a:t>A </a:t>
            </a:r>
            <a:r>
              <a:rPr lang="en-US" dirty="0">
                <a:solidFill>
                  <a:srgbClr val="FFFFFF"/>
                </a:solidFill>
                <a:latin typeface="Calisto MT" panose="02040603050505030304" pitchFamily="18" charset="0"/>
              </a:rPr>
              <a:t>Serious Offense</a:t>
            </a:r>
          </a:p>
        </p:txBody>
      </p:sp>
      <p:sp>
        <p:nvSpPr>
          <p:cNvPr id="3" name="Content Placeholder 2"/>
          <p:cNvSpPr>
            <a:spLocks noGrp="1"/>
          </p:cNvSpPr>
          <p:nvPr>
            <p:ph sz="quarter" idx="1"/>
          </p:nvPr>
        </p:nvSpPr>
        <p:spPr/>
        <p:txBody>
          <a:bodyPr>
            <a:normAutofit/>
          </a:bodyPr>
          <a:lstStyle/>
          <a:p>
            <a:r>
              <a:rPr lang="en-US" dirty="0">
                <a:latin typeface="Calisto MT" panose="02040603050505030304" pitchFamily="18" charset="0"/>
              </a:rPr>
              <a:t>When someone’s Protected Health Information (PHI) is disclosed, it becomes a serious </a:t>
            </a:r>
            <a:r>
              <a:rPr lang="en-US" dirty="0" smtClean="0">
                <a:latin typeface="Calisto MT" panose="02040603050505030304" pitchFamily="18" charset="0"/>
              </a:rPr>
              <a:t>offense</a:t>
            </a:r>
          </a:p>
          <a:p>
            <a:endParaRPr lang="en-US" dirty="0">
              <a:latin typeface="Calisto MT" panose="02040603050505030304" pitchFamily="18" charset="0"/>
            </a:endParaRPr>
          </a:p>
          <a:p>
            <a:pPr lvl="1"/>
            <a:r>
              <a:rPr lang="en-US" sz="2400" dirty="0">
                <a:latin typeface="Calisto MT" panose="02040603050505030304" pitchFamily="18" charset="0"/>
              </a:rPr>
              <a:t>The most severe fine imposed for HIPAA violations includes $50,000 per </a:t>
            </a:r>
            <a:r>
              <a:rPr lang="en-US" sz="2400" dirty="0" smtClean="0">
                <a:latin typeface="Calisto MT" panose="02040603050505030304" pitchFamily="18" charset="0"/>
              </a:rPr>
              <a:t>violation</a:t>
            </a:r>
          </a:p>
          <a:p>
            <a:pPr lvl="1"/>
            <a:endParaRPr lang="en-US" sz="2400" dirty="0">
              <a:latin typeface="Calisto MT" panose="02040603050505030304" pitchFamily="18" charset="0"/>
            </a:endParaRPr>
          </a:p>
          <a:p>
            <a:pPr lvl="1"/>
            <a:r>
              <a:rPr lang="en-US" sz="2400" dirty="0">
                <a:latin typeface="Calisto MT" panose="02040603050505030304" pitchFamily="18" charset="0"/>
              </a:rPr>
              <a:t>Maximum of $1.5 million-per-year for violations of an identical provision, as well as imprisonment</a:t>
            </a:r>
          </a:p>
          <a:p>
            <a:endParaRPr lang="en-US" dirty="0">
              <a:latin typeface="Calisto MT" panose="02040603050505030304" pitchFamily="18" charset="0"/>
            </a:endParaRPr>
          </a:p>
        </p:txBody>
      </p:sp>
    </p:spTree>
    <p:extLst>
      <p:ext uri="{BB962C8B-B14F-4D97-AF65-F5344CB8AC3E}">
        <p14:creationId xmlns:p14="http://schemas.microsoft.com/office/powerpoint/2010/main" val="384358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Calisto MT" panose="02040603050505030304" pitchFamily="18" charset="0"/>
              </a:rPr>
              <a:t>HIPAA Security Rule</a:t>
            </a:r>
          </a:p>
        </p:txBody>
      </p:sp>
      <p:sp>
        <p:nvSpPr>
          <p:cNvPr id="3" name="Content Placeholder 2"/>
          <p:cNvSpPr>
            <a:spLocks noGrp="1"/>
          </p:cNvSpPr>
          <p:nvPr>
            <p:ph sz="quarter" idx="1"/>
          </p:nvPr>
        </p:nvSpPr>
        <p:spPr>
          <a:xfrm>
            <a:off x="3124200" y="533400"/>
            <a:ext cx="5638800" cy="6019800"/>
          </a:xfrm>
        </p:spPr>
        <p:txBody>
          <a:bodyPr>
            <a:noAutofit/>
          </a:bodyPr>
          <a:lstStyle/>
          <a:p>
            <a:r>
              <a:rPr lang="en-US" dirty="0">
                <a:latin typeface="Calisto MT" panose="02040603050505030304" pitchFamily="18" charset="0"/>
              </a:rPr>
              <a:t>HIPAA’s security rule mainly deals with electronic Protected Health Information (ePHI) in any electronic or digital form</a:t>
            </a:r>
          </a:p>
          <a:p>
            <a:pPr lvl="1"/>
            <a:r>
              <a:rPr lang="en-US" dirty="0">
                <a:latin typeface="Calisto MT" panose="02040603050505030304" pitchFamily="18" charset="0"/>
              </a:rPr>
              <a:t>Disclosure of someone’s PHI requires a HIPAA authorization (a “release”)</a:t>
            </a:r>
          </a:p>
          <a:p>
            <a:pPr lvl="1"/>
            <a:r>
              <a:rPr lang="en-US" dirty="0">
                <a:latin typeface="Calisto MT" panose="02040603050505030304" pitchFamily="18" charset="0"/>
              </a:rPr>
              <a:t>A limited amount of information of PHI disclosure to family and friends may be permitted in certain </a:t>
            </a:r>
            <a:r>
              <a:rPr lang="en-US" dirty="0" smtClean="0">
                <a:latin typeface="Calisto MT" panose="02040603050505030304" pitchFamily="18" charset="0"/>
              </a:rPr>
              <a:t>circumstances</a:t>
            </a:r>
          </a:p>
          <a:p>
            <a:pPr lvl="1"/>
            <a:endParaRPr lang="en-US" dirty="0">
              <a:latin typeface="Calisto MT" panose="02040603050505030304" pitchFamily="18" charset="0"/>
            </a:endParaRPr>
          </a:p>
          <a:p>
            <a:r>
              <a:rPr lang="en-US" dirty="0">
                <a:latin typeface="Calisto MT" panose="02040603050505030304" pitchFamily="18" charset="0"/>
              </a:rPr>
              <a:t>Disclosure of someone’s </a:t>
            </a:r>
            <a:r>
              <a:rPr lang="en-US" i="1" u="sng" dirty="0">
                <a:latin typeface="Calisto MT" panose="02040603050505030304" pitchFamily="18" charset="0"/>
              </a:rPr>
              <a:t>own</a:t>
            </a:r>
            <a:r>
              <a:rPr lang="en-US" dirty="0">
                <a:latin typeface="Calisto MT" panose="02040603050505030304" pitchFamily="18" charset="0"/>
              </a:rPr>
              <a:t> PHI to that individual and disclosure for treatment does not require minimum necessary filtering</a:t>
            </a:r>
          </a:p>
          <a:p>
            <a:endParaRPr lang="en-US" sz="2800" dirty="0">
              <a:latin typeface="Calisto MT" panose="02040603050505030304" pitchFamily="18" charset="0"/>
            </a:endParaRPr>
          </a:p>
        </p:txBody>
      </p:sp>
    </p:spTree>
    <p:extLst>
      <p:ext uri="{BB962C8B-B14F-4D97-AF65-F5344CB8AC3E}">
        <p14:creationId xmlns:p14="http://schemas.microsoft.com/office/powerpoint/2010/main" val="110584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Calisto MT" panose="02040603050505030304" pitchFamily="18" charset="0"/>
              </a:rPr>
              <a:t>Disclosure for Treatment</a:t>
            </a:r>
          </a:p>
        </p:txBody>
      </p:sp>
      <p:sp>
        <p:nvSpPr>
          <p:cNvPr id="3" name="Content Placeholder 2"/>
          <p:cNvSpPr>
            <a:spLocks noGrp="1"/>
          </p:cNvSpPr>
          <p:nvPr>
            <p:ph sz="quarter" idx="1"/>
          </p:nvPr>
        </p:nvSpPr>
        <p:spPr/>
        <p:txBody>
          <a:bodyPr>
            <a:normAutofit/>
          </a:bodyPr>
          <a:lstStyle/>
          <a:p>
            <a:r>
              <a:rPr lang="en-US" dirty="0">
                <a:latin typeface="Calisto MT" panose="02040603050505030304" pitchFamily="18" charset="0"/>
              </a:rPr>
              <a:t>HIPAA minimum necessary rules do </a:t>
            </a:r>
            <a:r>
              <a:rPr lang="en-US" u="sng" dirty="0">
                <a:latin typeface="Calisto MT" panose="02040603050505030304" pitchFamily="18" charset="0"/>
              </a:rPr>
              <a:t>not</a:t>
            </a:r>
            <a:r>
              <a:rPr lang="en-US" dirty="0">
                <a:latin typeface="Calisto MT" panose="02040603050505030304" pitchFamily="18" charset="0"/>
              </a:rPr>
              <a:t> apply to uses and disclosure for </a:t>
            </a:r>
            <a:r>
              <a:rPr lang="en-US" dirty="0" smtClean="0">
                <a:latin typeface="Calisto MT" panose="02040603050505030304" pitchFamily="18" charset="0"/>
              </a:rPr>
              <a:t>treatment</a:t>
            </a:r>
          </a:p>
          <a:p>
            <a:endParaRPr lang="en-US" dirty="0">
              <a:latin typeface="Calisto MT" panose="02040603050505030304" pitchFamily="18" charset="0"/>
            </a:endParaRPr>
          </a:p>
          <a:p>
            <a:pPr lvl="1"/>
            <a:r>
              <a:rPr lang="en-US" dirty="0">
                <a:latin typeface="Calisto MT" panose="02040603050505030304" pitchFamily="18" charset="0"/>
              </a:rPr>
              <a:t>Many individuals expect that their health information will be used and disclosed as necessary to treat them, bill for treatment, and, to some extent, operate the covered entity’s healthcare </a:t>
            </a:r>
            <a:r>
              <a:rPr lang="en-US" dirty="0" smtClean="0">
                <a:latin typeface="Calisto MT" panose="02040603050505030304" pitchFamily="18" charset="0"/>
              </a:rPr>
              <a:t>business</a:t>
            </a:r>
            <a:endParaRPr lang="en-US" dirty="0">
              <a:latin typeface="Calisto MT" panose="02040603050505030304" pitchFamily="18" charset="0"/>
            </a:endParaRPr>
          </a:p>
        </p:txBody>
      </p:sp>
    </p:spTree>
    <p:extLst>
      <p:ext uri="{BB962C8B-B14F-4D97-AF65-F5344CB8AC3E}">
        <p14:creationId xmlns:p14="http://schemas.microsoft.com/office/powerpoint/2010/main" val="350337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Calisto MT" panose="02040603050505030304" pitchFamily="18" charset="0"/>
              </a:rPr>
              <a:t>Disclosure for Treatment</a:t>
            </a:r>
            <a:endParaRPr lang="en-US" dirty="0"/>
          </a:p>
        </p:txBody>
      </p:sp>
      <p:sp>
        <p:nvSpPr>
          <p:cNvPr id="3" name="Content Placeholder 2"/>
          <p:cNvSpPr>
            <a:spLocks noGrp="1"/>
          </p:cNvSpPr>
          <p:nvPr>
            <p:ph sz="quarter" idx="1"/>
          </p:nvPr>
        </p:nvSpPr>
        <p:spPr/>
        <p:txBody>
          <a:bodyPr>
            <a:normAutofit/>
          </a:bodyPr>
          <a:lstStyle/>
          <a:p>
            <a:r>
              <a:rPr lang="en-US" sz="2400" dirty="0">
                <a:latin typeface="Calisto MT" panose="02040603050505030304" pitchFamily="18" charset="0"/>
              </a:rPr>
              <a:t>To avoid interfering with an individual’s access to quality health care or the efficient payment for such health care, the Privacy Rule permits a covered entity to use and disclose protected health </a:t>
            </a:r>
            <a:r>
              <a:rPr lang="en-US" sz="2400" dirty="0" smtClean="0">
                <a:latin typeface="Calisto MT" panose="02040603050505030304" pitchFamily="18" charset="0"/>
              </a:rPr>
              <a:t>information</a:t>
            </a:r>
            <a:r>
              <a:rPr lang="en-US" sz="2400" dirty="0">
                <a:latin typeface="Calisto MT" panose="02040603050505030304" pitchFamily="18" charset="0"/>
              </a:rPr>
              <a:t>, with certain limits and protections, for treatment, payment, and healthcare operations </a:t>
            </a:r>
            <a:r>
              <a:rPr lang="en-US" sz="2400" dirty="0" smtClean="0">
                <a:latin typeface="Calisto MT" panose="02040603050505030304" pitchFamily="18" charset="0"/>
              </a:rPr>
              <a:t>activities</a:t>
            </a:r>
          </a:p>
          <a:p>
            <a:endParaRPr lang="en-US" sz="2400" dirty="0">
              <a:latin typeface="Calisto MT" panose="02040603050505030304" pitchFamily="18" charset="0"/>
            </a:endParaRPr>
          </a:p>
          <a:p>
            <a:pPr lvl="1"/>
            <a:r>
              <a:rPr lang="en-US" dirty="0">
                <a:latin typeface="Calisto MT" panose="02040603050505030304" pitchFamily="18" charset="0"/>
              </a:rPr>
              <a:t>Most disclosures for treatment, payment and healthcare operations do not require an authorization</a:t>
            </a:r>
          </a:p>
          <a:p>
            <a:endParaRPr lang="en-US" dirty="0">
              <a:latin typeface="Calisto MT" panose="02040603050505030304" pitchFamily="18" charset="0"/>
            </a:endParaRPr>
          </a:p>
          <a:p>
            <a:endParaRPr lang="en-US" dirty="0"/>
          </a:p>
        </p:txBody>
      </p:sp>
    </p:spTree>
    <p:extLst>
      <p:ext uri="{BB962C8B-B14F-4D97-AF65-F5344CB8AC3E}">
        <p14:creationId xmlns:p14="http://schemas.microsoft.com/office/powerpoint/2010/main" val="312826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106</TotalTime>
  <Words>571</Words>
  <Application>Microsoft Macintosh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(HIPAA)</vt:lpstr>
      <vt:lpstr>What is  HIPAA?</vt:lpstr>
      <vt:lpstr>HIPAA Overview</vt:lpstr>
      <vt:lpstr>Why HIPAA?</vt:lpstr>
      <vt:lpstr>HIPAA Compliance</vt:lpstr>
      <vt:lpstr>Disclosing PHI –  A Serious Offense</vt:lpstr>
      <vt:lpstr>HIPAA Security Rule</vt:lpstr>
      <vt:lpstr>Disclosure for Treatment</vt:lpstr>
      <vt:lpstr>Disclosure for Treatment</vt:lpstr>
      <vt:lpstr>HIPAA and E-mail</vt:lpstr>
      <vt:lpstr>HIPAA and Electronic Communications</vt:lpstr>
      <vt:lpstr>Reporting a Potential Privacy Breach</vt:lpstr>
      <vt:lpstr>PowerPoint Presentation</vt:lpstr>
      <vt:lpstr>PowerPoint Presentation</vt:lpstr>
    </vt:vector>
  </TitlesOfParts>
  <Company>Amerilife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dc:title>
  <dc:creator>Marilyn Ferreira</dc:creator>
  <cp:lastModifiedBy>Dawn Arbetello</cp:lastModifiedBy>
  <cp:revision>16</cp:revision>
  <dcterms:created xsi:type="dcterms:W3CDTF">2013-12-19T15:21:48Z</dcterms:created>
  <dcterms:modified xsi:type="dcterms:W3CDTF">2014-01-08T19:59:34Z</dcterms:modified>
</cp:coreProperties>
</file>