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sldIdLst>
    <p:sldId id="256" r:id="rId2"/>
    <p:sldId id="272" r:id="rId3"/>
    <p:sldId id="273" r:id="rId4"/>
    <p:sldId id="274" r:id="rId5"/>
    <p:sldId id="275" r:id="rId6"/>
    <p:sldId id="258" r:id="rId7"/>
    <p:sldId id="289" r:id="rId8"/>
    <p:sldId id="263" r:id="rId9"/>
    <p:sldId id="264" r:id="rId10"/>
    <p:sldId id="271" r:id="rId11"/>
    <p:sldId id="280" r:id="rId12"/>
    <p:sldId id="281" r:id="rId13"/>
    <p:sldId id="259" r:id="rId14"/>
    <p:sldId id="268" r:id="rId15"/>
    <p:sldId id="265" r:id="rId16"/>
    <p:sldId id="266" r:id="rId17"/>
    <p:sldId id="267" r:id="rId18"/>
    <p:sldId id="310" r:id="rId19"/>
    <p:sldId id="279" r:id="rId20"/>
    <p:sldId id="278" r:id="rId21"/>
    <p:sldId id="277" r:id="rId22"/>
    <p:sldId id="284" r:id="rId23"/>
    <p:sldId id="283" r:id="rId24"/>
    <p:sldId id="282" r:id="rId25"/>
    <p:sldId id="291" r:id="rId26"/>
    <p:sldId id="292" r:id="rId27"/>
    <p:sldId id="296" r:id="rId28"/>
    <p:sldId id="297" r:id="rId29"/>
    <p:sldId id="295" r:id="rId30"/>
    <p:sldId id="294" r:id="rId31"/>
    <p:sldId id="293" r:id="rId32"/>
    <p:sldId id="300" r:id="rId33"/>
    <p:sldId id="302" r:id="rId34"/>
    <p:sldId id="299" r:id="rId35"/>
    <p:sldId id="298" r:id="rId36"/>
    <p:sldId id="301" r:id="rId37"/>
    <p:sldId id="303" r:id="rId38"/>
    <p:sldId id="304" r:id="rId39"/>
    <p:sldId id="305" r:id="rId40"/>
    <p:sldId id="307" r:id="rId41"/>
    <p:sldId id="288" r:id="rId42"/>
    <p:sldId id="30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4E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1" d="100"/>
          <a:sy n="171" d="100"/>
        </p:scale>
        <p:origin x="-154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AF5DC-7D6B-41E9-9407-057C018F38B1}" type="datetimeFigureOut">
              <a:rPr lang="en-US" smtClean="0"/>
              <a:t>1/8/14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7F04E-834A-4163-B3AA-42D26C79D466}" type="slidenum">
              <a:rPr lang="en-US" smtClean="0"/>
              <a:t>‹#›</a:t>
            </a:fld>
            <a:endParaRPr lang="en-US" dirty="0"/>
          </a:p>
        </p:txBody>
      </p:sp>
    </p:spTree>
    <p:extLst>
      <p:ext uri="{BB962C8B-B14F-4D97-AF65-F5344CB8AC3E}">
        <p14:creationId xmlns:p14="http://schemas.microsoft.com/office/powerpoint/2010/main" val="539559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7F04E-834A-4163-B3AA-42D26C79D466}" type="slidenum">
              <a:rPr lang="en-US" smtClean="0"/>
              <a:t>16</a:t>
            </a:fld>
            <a:endParaRPr lang="en-US" dirty="0"/>
          </a:p>
        </p:txBody>
      </p:sp>
    </p:spTree>
    <p:extLst>
      <p:ext uri="{BB962C8B-B14F-4D97-AF65-F5344CB8AC3E}">
        <p14:creationId xmlns:p14="http://schemas.microsoft.com/office/powerpoint/2010/main" val="4111251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C22BF2-35A7-4CFD-B2B7-229C46AF131D}" type="datetime1">
              <a:rPr lang="en-US" smtClean="0"/>
              <a:t>1/8/14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C7F657-D7AF-4CB6-AA00-F83ADE49421E}"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FA4F18-7961-4FB4-9BD2-6D6030FFA3CE}" type="datetime1">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C7F657-D7AF-4CB6-AA00-F83ADE49421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2C7F657-D7AF-4CB6-AA00-F83ADE49421E}"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770225-8E9A-415D-A3DB-08DAE83818D6}" type="datetime1">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AF712C9-18B8-4F85-B556-0F54B6B52400}" type="datetime1">
              <a:rPr lang="en-US" smtClean="0"/>
              <a:t>1/8/14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2C7F657-D7AF-4CB6-AA00-F83ADE49421E}"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C8B87F65-3B1C-47CD-B694-7B16BA890720}" type="datetime1">
              <a:rPr lang="en-US" smtClean="0"/>
              <a:t>1/8/14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C7F657-D7AF-4CB6-AA00-F83ADE49421E}"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333736B-5CA1-406A-B9BB-B8B63EA811B3}" type="datetime1">
              <a:rPr lang="en-US" smtClean="0"/>
              <a:t>1/8/14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C7F657-D7AF-4CB6-AA00-F83ADE49421E}"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8EE349B-4928-4E7D-804D-6D20555275B6}" type="datetime1">
              <a:rPr lang="en-US" smtClean="0"/>
              <a:t>1/8/14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2C7F657-D7AF-4CB6-AA00-F83ADE49421E}"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4E3A8B-F07C-4423-ADB9-663C59EB4813}" type="datetime1">
              <a:rPr lang="en-US" smtClean="0"/>
              <a:t>1/8/14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92C7F657-D7AF-4CB6-AA00-F83ADE49421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F15F0E4-03BD-4A4F-A673-24E6F8942275}" type="datetime1">
              <a:rPr lang="en-US" smtClean="0"/>
              <a:t>1/8/14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C7F657-D7AF-4CB6-AA00-F83ADE49421E}"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2C7F657-D7AF-4CB6-AA00-F83ADE49421E}"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E94B27F-5523-4A9E-9DCC-A5E48507FACF}" type="datetime1">
              <a:rPr lang="en-US" smtClean="0"/>
              <a:t>1/8/14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2C7F657-D7AF-4CB6-AA00-F83ADE49421E}"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D8A72C5-AB20-44F7-AB0A-2D1F5DFDD9FD}" type="datetime1">
              <a:rPr lang="en-US" smtClean="0"/>
              <a:t>1/8/14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2D0442E-BFB3-4D5D-BADE-D960E3AACDBD}" type="datetime1">
              <a:rPr lang="en-US" smtClean="0"/>
              <a:t>1/8/14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2C7F657-D7AF-4CB6-AA00-F83ADE49421E}"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a:bodyPr>
          <a:lstStyle/>
          <a:p>
            <a:r>
              <a:rPr lang="en-US" sz="4000" b="1" dirty="0" smtClean="0">
                <a:solidFill>
                  <a:schemeClr val="tx1"/>
                </a:solidFill>
                <a:effectLst>
                  <a:outerShdw blurRad="38100" dist="38100" dir="2700000" algn="tl">
                    <a:srgbClr val="000000">
                      <a:alpha val="43137"/>
                    </a:srgbClr>
                  </a:outerShdw>
                </a:effectLst>
              </a:rPr>
              <a:t>Honesty, Ethics and Integrity</a:t>
            </a:r>
            <a:endParaRPr lang="en-US" sz="4000" b="1" dirty="0">
              <a:solidFill>
                <a:schemeClr val="tx1"/>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Autofit/>
          </a:bodyPr>
          <a:lstStyle/>
          <a:p>
            <a:r>
              <a:rPr lang="en-US" sz="6600" b="1" dirty="0" smtClean="0">
                <a:solidFill>
                  <a:schemeClr val="bg1"/>
                </a:solidFill>
              </a:rPr>
              <a:t>Compliance</a:t>
            </a:r>
            <a:endParaRPr lang="en-US" sz="6600" b="1" dirty="0">
              <a:solidFill>
                <a:schemeClr val="bg1"/>
              </a:solidFill>
            </a:endParaRPr>
          </a:p>
        </p:txBody>
      </p:sp>
    </p:spTree>
    <p:extLst>
      <p:ext uri="{BB962C8B-B14F-4D97-AF65-F5344CB8AC3E}">
        <p14:creationId xmlns:p14="http://schemas.microsoft.com/office/powerpoint/2010/main" val="289488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lstStyle/>
          <a:p>
            <a:r>
              <a:rPr lang="en-US" b="1" dirty="0" smtClean="0">
                <a:solidFill>
                  <a:schemeClr val="bg1"/>
                </a:solidFill>
              </a:rPr>
              <a:t>High </a:t>
            </a:r>
            <a:r>
              <a:rPr lang="en-US" b="1" dirty="0" smtClean="0">
                <a:solidFill>
                  <a:schemeClr val="bg1"/>
                </a:solidFill>
              </a:rPr>
              <a:t>Pressure Sales Tactics</a:t>
            </a:r>
            <a:endParaRPr lang="en-US" b="1" dirty="0">
              <a:solidFill>
                <a:schemeClr val="bg1"/>
              </a:solidFill>
            </a:endParaRPr>
          </a:p>
        </p:txBody>
      </p:sp>
      <p:sp>
        <p:nvSpPr>
          <p:cNvPr id="9" name="Content Placeholder 8"/>
          <p:cNvSpPr>
            <a:spLocks noGrp="1"/>
          </p:cNvSpPr>
          <p:nvPr>
            <p:ph sz="quarter" idx="1"/>
          </p:nvPr>
        </p:nvSpPr>
        <p:spPr/>
        <p:txBody>
          <a:bodyPr>
            <a:normAutofit/>
          </a:bodyPr>
          <a:lstStyle/>
          <a:p>
            <a:pPr>
              <a:buFont typeface="Wingdings" pitchFamily="2" charset="2"/>
              <a:buChar char="§"/>
            </a:pPr>
            <a:r>
              <a:rPr lang="en-US" sz="2800" dirty="0"/>
              <a:t>You will not use </a:t>
            </a:r>
            <a:r>
              <a:rPr lang="en-US" sz="2800" dirty="0" smtClean="0"/>
              <a:t>scare tactics, </a:t>
            </a:r>
            <a:r>
              <a:rPr lang="en-US" sz="2800" dirty="0"/>
              <a:t>coercion, deception, sympathy appeal, false sense of urgency or other high pressure tactic to cause a client or potential client to enter into any transaction</a:t>
            </a:r>
            <a:r>
              <a:rPr lang="en-US" sz="2800" dirty="0" smtClean="0"/>
              <a:t>.</a:t>
            </a:r>
          </a:p>
          <a:p>
            <a:pPr>
              <a:buFont typeface="Wingdings" pitchFamily="2" charset="2"/>
              <a:buChar char="§"/>
            </a:pPr>
            <a:endParaRPr lang="en-US" sz="2800" dirty="0"/>
          </a:p>
          <a:p>
            <a:pPr>
              <a:buFont typeface="Wingdings" pitchFamily="2" charset="2"/>
              <a:buChar char="§"/>
            </a:pPr>
            <a:r>
              <a:rPr lang="en-US" sz="2800" dirty="0"/>
              <a:t>You will always give clear information and avoid the use of false, misleading or exaggerated statements.</a:t>
            </a:r>
          </a:p>
          <a:p>
            <a:pPr marL="64008" indent="0">
              <a:buNone/>
            </a:pPr>
            <a:endParaRPr lang="en-US" sz="2000" dirty="0"/>
          </a:p>
          <a:p>
            <a:pPr>
              <a:buFont typeface="Wingdings" pitchFamily="2" charset="2"/>
              <a:buChar char="§"/>
            </a:pPr>
            <a:endParaRPr lang="en-US" sz="2000" dirty="0"/>
          </a:p>
        </p:txBody>
      </p:sp>
      <p:sp>
        <p:nvSpPr>
          <p:cNvPr id="2" name="Slide Number Placeholder 1"/>
          <p:cNvSpPr>
            <a:spLocks noGrp="1"/>
          </p:cNvSpPr>
          <p:nvPr>
            <p:ph type="sldNum" sz="quarter" idx="12"/>
          </p:nvPr>
        </p:nvSpPr>
        <p:spPr/>
        <p:txBody>
          <a:bodyPr/>
          <a:lstStyle/>
          <a:p>
            <a:fld id="{92C7F657-D7AF-4CB6-AA00-F83ADE49421E}" type="slidenum">
              <a:rPr lang="en-US" smtClean="0"/>
              <a:t>10</a:t>
            </a:fld>
            <a:endParaRPr lang="en-US" dirty="0"/>
          </a:p>
        </p:txBody>
      </p:sp>
    </p:spTree>
    <p:extLst>
      <p:ext uri="{BB962C8B-B14F-4D97-AF65-F5344CB8AC3E}">
        <p14:creationId xmlns:p14="http://schemas.microsoft.com/office/powerpoint/2010/main" val="235133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t">
            <a:normAutofit/>
          </a:bodyPr>
          <a:lstStyle/>
          <a:p>
            <a:r>
              <a:rPr lang="en-US" b="1" dirty="0" smtClean="0">
                <a:solidFill>
                  <a:schemeClr val="bg1"/>
                </a:solidFill>
                <a:effectLst/>
              </a:rPr>
              <a:t>Marketing </a:t>
            </a:r>
            <a:r>
              <a:rPr lang="en-US" b="1" dirty="0" smtClean="0">
                <a:solidFill>
                  <a:schemeClr val="bg1"/>
                </a:solidFill>
                <a:effectLst/>
              </a:rPr>
              <a:t>Material</a:t>
            </a:r>
            <a:endParaRPr lang="en-US" b="1" dirty="0">
              <a:solidFill>
                <a:schemeClr val="bg1"/>
              </a:solidFill>
              <a:effectLst/>
            </a:endParaRPr>
          </a:p>
        </p:txBody>
      </p:sp>
      <p:sp>
        <p:nvSpPr>
          <p:cNvPr id="6" name="Content Placeholder 5"/>
          <p:cNvSpPr>
            <a:spLocks noGrp="1"/>
          </p:cNvSpPr>
          <p:nvPr>
            <p:ph sz="quarter" idx="1"/>
          </p:nvPr>
        </p:nvSpPr>
        <p:spPr/>
        <p:txBody>
          <a:bodyPr>
            <a:normAutofit/>
          </a:bodyPr>
          <a:lstStyle/>
          <a:p>
            <a:pPr>
              <a:buFont typeface="Wingdings" pitchFamily="2" charset="2"/>
              <a:buChar char="§"/>
            </a:pPr>
            <a:r>
              <a:rPr lang="en-US" sz="3200" dirty="0" smtClean="0"/>
              <a:t>You will not use any unapproved marketing materials</a:t>
            </a:r>
            <a:r>
              <a:rPr lang="en-US" sz="3200" dirty="0" smtClean="0"/>
              <a:t>.</a:t>
            </a:r>
          </a:p>
          <a:p>
            <a:pPr>
              <a:buFont typeface="Wingdings" pitchFamily="2" charset="2"/>
              <a:buChar char="§"/>
            </a:pPr>
            <a:endParaRPr lang="en-US" sz="3200" dirty="0" smtClean="0"/>
          </a:p>
          <a:p>
            <a:pPr>
              <a:buFont typeface="Wingdings" pitchFamily="2" charset="2"/>
              <a:buChar char="§"/>
            </a:pPr>
            <a:r>
              <a:rPr lang="en-US" sz="3200" dirty="0" smtClean="0"/>
              <a:t>All agents must include appropriate content and disclaimers.</a:t>
            </a:r>
            <a:endParaRPr lang="en-US" sz="3200" dirty="0"/>
          </a:p>
        </p:txBody>
      </p:sp>
      <p:sp>
        <p:nvSpPr>
          <p:cNvPr id="3" name="Slide Number Placeholder 2"/>
          <p:cNvSpPr>
            <a:spLocks noGrp="1"/>
          </p:cNvSpPr>
          <p:nvPr>
            <p:ph type="sldNum" sz="quarter" idx="12"/>
          </p:nvPr>
        </p:nvSpPr>
        <p:spPr/>
        <p:txBody>
          <a:bodyPr/>
          <a:lstStyle/>
          <a:p>
            <a:fld id="{92C7F657-D7AF-4CB6-AA00-F83ADE49421E}" type="slidenum">
              <a:rPr lang="en-US" smtClean="0"/>
              <a:t>11</a:t>
            </a:fld>
            <a:endParaRPr lang="en-US" dirty="0"/>
          </a:p>
        </p:txBody>
      </p:sp>
    </p:spTree>
    <p:extLst>
      <p:ext uri="{BB962C8B-B14F-4D97-AF65-F5344CB8AC3E}">
        <p14:creationId xmlns:p14="http://schemas.microsoft.com/office/powerpoint/2010/main" val="246523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514600" cy="990600"/>
          </a:xfrm>
        </p:spPr>
        <p:txBody>
          <a:bodyPr anchor="t"/>
          <a:lstStyle/>
          <a:p>
            <a:r>
              <a:rPr lang="en-US" b="1" dirty="0" smtClean="0">
                <a:solidFill>
                  <a:schemeClr val="bg1"/>
                </a:solidFill>
                <a:effectLst/>
              </a:rPr>
              <a:t>Non</a:t>
            </a:r>
            <a:r>
              <a:rPr lang="en-US" b="1" dirty="0" smtClean="0">
                <a:solidFill>
                  <a:schemeClr val="bg1"/>
                </a:solidFill>
                <a:effectLst/>
              </a:rPr>
              <a:t>-Disparagement</a:t>
            </a:r>
            <a:endParaRPr lang="en-US" b="1" dirty="0">
              <a:solidFill>
                <a:schemeClr val="bg1"/>
              </a:solidFill>
              <a:effectLst/>
            </a:endParaRPr>
          </a:p>
        </p:txBody>
      </p:sp>
      <p:sp>
        <p:nvSpPr>
          <p:cNvPr id="3" name="Content Placeholder 2"/>
          <p:cNvSpPr>
            <a:spLocks noGrp="1"/>
          </p:cNvSpPr>
          <p:nvPr>
            <p:ph sz="quarter" idx="1"/>
          </p:nvPr>
        </p:nvSpPr>
        <p:spPr/>
        <p:txBody>
          <a:bodyPr>
            <a:normAutofit fontScale="92500" lnSpcReduction="20000"/>
          </a:bodyPr>
          <a:lstStyle/>
          <a:p>
            <a:pPr marL="64008" indent="0">
              <a:buNone/>
            </a:pPr>
            <a:r>
              <a:rPr lang="en-US" sz="3200" dirty="0" smtClean="0"/>
              <a:t>You will not disparage</a:t>
            </a:r>
            <a:r>
              <a:rPr lang="en-US" sz="3200" dirty="0" smtClean="0"/>
              <a:t>:</a:t>
            </a:r>
          </a:p>
          <a:p>
            <a:pPr marL="64008" indent="0">
              <a:buNone/>
            </a:pPr>
            <a:endParaRPr lang="en-US" sz="3200" dirty="0" smtClean="0"/>
          </a:p>
          <a:p>
            <a:pPr>
              <a:buFont typeface="Wingdings" pitchFamily="2" charset="2"/>
              <a:buChar char="§"/>
            </a:pPr>
            <a:r>
              <a:rPr lang="en-US" sz="3200" dirty="0" smtClean="0"/>
              <a:t>Insurance </a:t>
            </a:r>
            <a:r>
              <a:rPr lang="en-US" sz="3200" dirty="0" smtClean="0"/>
              <a:t>companies</a:t>
            </a:r>
          </a:p>
          <a:p>
            <a:pPr>
              <a:buFont typeface="Wingdings" pitchFamily="2" charset="2"/>
              <a:buChar char="§"/>
            </a:pPr>
            <a:endParaRPr lang="en-US" sz="3200" dirty="0" smtClean="0"/>
          </a:p>
          <a:p>
            <a:pPr>
              <a:buFont typeface="Wingdings" pitchFamily="2" charset="2"/>
              <a:buChar char="§"/>
            </a:pPr>
            <a:r>
              <a:rPr lang="en-US" sz="3200" dirty="0" smtClean="0"/>
              <a:t>Competitors or their products or </a:t>
            </a:r>
            <a:r>
              <a:rPr lang="en-US" sz="3200" dirty="0" smtClean="0"/>
              <a:t>plans</a:t>
            </a:r>
          </a:p>
          <a:p>
            <a:pPr>
              <a:buFont typeface="Wingdings" pitchFamily="2" charset="2"/>
              <a:buChar char="§"/>
            </a:pPr>
            <a:endParaRPr lang="en-US" sz="3200" dirty="0" smtClean="0"/>
          </a:p>
          <a:p>
            <a:pPr>
              <a:buFont typeface="Wingdings" pitchFamily="2" charset="2"/>
              <a:buChar char="§"/>
            </a:pPr>
            <a:r>
              <a:rPr lang="en-US" sz="3200" dirty="0" smtClean="0"/>
              <a:t>Nor shall you make unsubstantiated comparisons or seek to influence the cancellation of any contract that may exist between competitors and their clients.</a:t>
            </a:r>
            <a:endParaRPr lang="en-US" sz="3200" dirty="0"/>
          </a:p>
        </p:txBody>
      </p:sp>
      <p:sp>
        <p:nvSpPr>
          <p:cNvPr id="4" name="Slide Number Placeholder 3"/>
          <p:cNvSpPr>
            <a:spLocks noGrp="1"/>
          </p:cNvSpPr>
          <p:nvPr>
            <p:ph type="sldNum" sz="quarter" idx="12"/>
          </p:nvPr>
        </p:nvSpPr>
        <p:spPr/>
        <p:txBody>
          <a:bodyPr/>
          <a:lstStyle/>
          <a:p>
            <a:fld id="{92C7F657-D7AF-4CB6-AA00-F83ADE49421E}" type="slidenum">
              <a:rPr lang="en-US" smtClean="0"/>
              <a:t>12</a:t>
            </a:fld>
            <a:endParaRPr lang="en-US" dirty="0"/>
          </a:p>
        </p:txBody>
      </p:sp>
    </p:spTree>
    <p:extLst>
      <p:ext uri="{BB962C8B-B14F-4D97-AF65-F5344CB8AC3E}">
        <p14:creationId xmlns:p14="http://schemas.microsoft.com/office/powerpoint/2010/main" val="169070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92C7F657-D7AF-4CB6-AA00-F83ADE49421E}" type="slidenum">
              <a:rPr lang="en-US" smtClean="0"/>
              <a:t>13</a:t>
            </a:fld>
            <a:endParaRPr lang="en-US" dirty="0"/>
          </a:p>
        </p:txBody>
      </p:sp>
      <p:sp>
        <p:nvSpPr>
          <p:cNvPr id="2" name="Title 1"/>
          <p:cNvSpPr>
            <a:spLocks noGrp="1"/>
          </p:cNvSpPr>
          <p:nvPr>
            <p:ph type="ctrTitle"/>
          </p:nvPr>
        </p:nvSpPr>
        <p:spPr/>
        <p:txBody>
          <a:bodyPr>
            <a:normAutofit/>
          </a:bodyPr>
          <a:lstStyle/>
          <a:p>
            <a:r>
              <a:rPr lang="en-US" sz="6000" b="1" dirty="0" smtClean="0">
                <a:solidFill>
                  <a:schemeClr val="tx2">
                    <a:lumMod val="75000"/>
                  </a:schemeClr>
                </a:solidFill>
                <a:effectLst/>
              </a:rPr>
              <a:t>The Consumer</a:t>
            </a:r>
            <a:endParaRPr lang="en-US" sz="6000" b="1" dirty="0">
              <a:solidFill>
                <a:schemeClr val="tx2">
                  <a:lumMod val="75000"/>
                </a:schemeClr>
              </a:solidFill>
              <a:effectLst/>
            </a:endParaRPr>
          </a:p>
        </p:txBody>
      </p:sp>
    </p:spTree>
    <p:extLst>
      <p:ext uri="{BB962C8B-B14F-4D97-AF65-F5344CB8AC3E}">
        <p14:creationId xmlns:p14="http://schemas.microsoft.com/office/powerpoint/2010/main" val="39368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sz="2000" b="1" dirty="0" smtClean="0">
                <a:solidFill>
                  <a:schemeClr val="bg1"/>
                </a:solidFill>
                <a:effectLst/>
              </a:rPr>
              <a:t>The </a:t>
            </a:r>
            <a:r>
              <a:rPr lang="en-US" sz="2000" b="1" dirty="0" smtClean="0">
                <a:solidFill>
                  <a:schemeClr val="bg1"/>
                </a:solidFill>
                <a:effectLst/>
              </a:rPr>
              <a:t>Rights </a:t>
            </a:r>
            <a:r>
              <a:rPr lang="en-US" sz="2000" b="1" dirty="0" smtClean="0">
                <a:solidFill>
                  <a:schemeClr val="bg1"/>
                </a:solidFill>
                <a:effectLst/>
              </a:rPr>
              <a:t>and </a:t>
            </a:r>
            <a:r>
              <a:rPr lang="en-US" sz="2000" b="1" dirty="0" smtClean="0">
                <a:solidFill>
                  <a:schemeClr val="bg1"/>
                </a:solidFill>
                <a:effectLst/>
              </a:rPr>
              <a:t>Best Interest </a:t>
            </a:r>
            <a:r>
              <a:rPr lang="en-US" sz="2000" b="1" dirty="0" smtClean="0">
                <a:solidFill>
                  <a:schemeClr val="bg1"/>
                </a:solidFill>
                <a:effectLst/>
              </a:rPr>
              <a:t/>
            </a:r>
            <a:br>
              <a:rPr lang="en-US" sz="2000" b="1" dirty="0" smtClean="0">
                <a:solidFill>
                  <a:schemeClr val="bg1"/>
                </a:solidFill>
                <a:effectLst/>
              </a:rPr>
            </a:br>
            <a:r>
              <a:rPr lang="en-US" sz="2000" b="1" dirty="0" smtClean="0">
                <a:solidFill>
                  <a:schemeClr val="bg1"/>
                </a:solidFill>
                <a:effectLst/>
              </a:rPr>
              <a:t>of the </a:t>
            </a:r>
            <a:r>
              <a:rPr lang="en-US" sz="2000" b="1" dirty="0" smtClean="0">
                <a:solidFill>
                  <a:schemeClr val="bg1"/>
                </a:solidFill>
                <a:effectLst/>
              </a:rPr>
              <a:t>Client</a:t>
            </a:r>
            <a:endParaRPr lang="en-US" sz="2000" b="1" dirty="0">
              <a:solidFill>
                <a:schemeClr val="bg1"/>
              </a:solidFill>
              <a:effectLst/>
            </a:endParaRPr>
          </a:p>
        </p:txBody>
      </p:sp>
      <p:sp>
        <p:nvSpPr>
          <p:cNvPr id="3" name="Content Placeholder 2"/>
          <p:cNvSpPr>
            <a:spLocks noGrp="1"/>
          </p:cNvSpPr>
          <p:nvPr>
            <p:ph sz="quarter" idx="1"/>
          </p:nvPr>
        </p:nvSpPr>
        <p:spPr/>
        <p:txBody>
          <a:bodyPr>
            <a:noAutofit/>
          </a:bodyPr>
          <a:lstStyle/>
          <a:p>
            <a:pPr>
              <a:buFont typeface="Wingdings" pitchFamily="2" charset="2"/>
              <a:buChar char="§"/>
            </a:pPr>
            <a:r>
              <a:rPr lang="en-US" sz="2000" dirty="0" smtClean="0"/>
              <a:t>You will conduct yourself with courtesy, dignity and with respect for the rights and reasonable requests of clients and potential clients at all times</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You must understand and observe insurance laws to its fullest by presenting accurately and completely, every essential fact to a client’s decision and always placing the client’s best interest first</a:t>
            </a:r>
            <a:r>
              <a:rPr lang="en-US" sz="2000" dirty="0" smtClean="0"/>
              <a:t>.</a:t>
            </a:r>
            <a:endParaRPr lang="en-US" sz="2000" dirty="0" smtClean="0"/>
          </a:p>
        </p:txBody>
      </p:sp>
      <p:sp>
        <p:nvSpPr>
          <p:cNvPr id="5" name="Slide Number Placeholder 4"/>
          <p:cNvSpPr>
            <a:spLocks noGrp="1"/>
          </p:cNvSpPr>
          <p:nvPr>
            <p:ph type="sldNum" sz="quarter" idx="12"/>
          </p:nvPr>
        </p:nvSpPr>
        <p:spPr/>
        <p:txBody>
          <a:bodyPr/>
          <a:lstStyle/>
          <a:p>
            <a:fld id="{92C7F657-D7AF-4CB6-AA00-F83ADE49421E}" type="slidenum">
              <a:rPr lang="en-US" smtClean="0"/>
              <a:t>14</a:t>
            </a:fld>
            <a:endParaRPr lang="en-US" dirty="0"/>
          </a:p>
        </p:txBody>
      </p:sp>
    </p:spTree>
    <p:extLst>
      <p:ext uri="{BB962C8B-B14F-4D97-AF65-F5344CB8AC3E}">
        <p14:creationId xmlns:p14="http://schemas.microsoft.com/office/powerpoint/2010/main" val="26465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b="1" dirty="0" smtClean="0">
                <a:solidFill>
                  <a:schemeClr val="bg1"/>
                </a:solidFill>
                <a:effectLst/>
              </a:rPr>
              <a:t>Duty to </a:t>
            </a:r>
            <a:r>
              <a:rPr lang="en-US" b="1" dirty="0" smtClean="0">
                <a:solidFill>
                  <a:schemeClr val="bg1"/>
                </a:solidFill>
                <a:effectLst/>
              </a:rPr>
              <a:t>Verify</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
            </a:pPr>
            <a:r>
              <a:rPr lang="en-US" sz="2000" dirty="0" smtClean="0"/>
              <a:t>You will ensure that all information on any application is completely filled in by the client or their legal representative, or you at the direction of the client or their legal representative</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You will never sign any application on behalf of any client even if directed by the client to do so</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You will verify all of the information on the application is correct and confirm the client’s understanding of the pending enrollment</a:t>
            </a:r>
            <a:r>
              <a:rPr lang="en-US" sz="2000" dirty="0" smtClean="0"/>
              <a:t>.</a:t>
            </a:r>
            <a:endParaRPr lang="en-US" sz="2000" dirty="0" smtClean="0"/>
          </a:p>
        </p:txBody>
      </p:sp>
      <p:sp>
        <p:nvSpPr>
          <p:cNvPr id="5" name="Slide Number Placeholder 4"/>
          <p:cNvSpPr>
            <a:spLocks noGrp="1"/>
          </p:cNvSpPr>
          <p:nvPr>
            <p:ph type="sldNum" sz="quarter" idx="12"/>
          </p:nvPr>
        </p:nvSpPr>
        <p:spPr/>
        <p:txBody>
          <a:bodyPr/>
          <a:lstStyle/>
          <a:p>
            <a:fld id="{92C7F657-D7AF-4CB6-AA00-F83ADE49421E}" type="slidenum">
              <a:rPr lang="en-US" smtClean="0"/>
              <a:t>15</a:t>
            </a:fld>
            <a:endParaRPr lang="en-US" dirty="0"/>
          </a:p>
        </p:txBody>
      </p:sp>
    </p:spTree>
    <p:extLst>
      <p:ext uri="{BB962C8B-B14F-4D97-AF65-F5344CB8AC3E}">
        <p14:creationId xmlns:p14="http://schemas.microsoft.com/office/powerpoint/2010/main" val="26465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smtClean="0">
                <a:solidFill>
                  <a:schemeClr val="bg1"/>
                </a:solidFill>
                <a:effectLst/>
              </a:rPr>
              <a:t>Ensure </a:t>
            </a:r>
            <a:r>
              <a:rPr lang="en-US" b="1" dirty="0" smtClean="0">
                <a:solidFill>
                  <a:schemeClr val="bg1"/>
                </a:solidFill>
                <a:effectLst/>
              </a:rPr>
              <a:t>Suitability</a:t>
            </a:r>
            <a:r>
              <a:rPr lang="en-US" b="1" dirty="0" smtClean="0">
                <a:solidFill>
                  <a:schemeClr val="bg1"/>
                </a:solidFill>
                <a:effectLst/>
              </a:rPr>
              <a:t>			</a:t>
            </a:r>
            <a:endParaRPr lang="en-US" b="1" dirty="0">
              <a:solidFill>
                <a:schemeClr val="bg1"/>
              </a:solidFill>
              <a:effectLst/>
            </a:endParaRPr>
          </a:p>
        </p:txBody>
      </p:sp>
      <p:sp>
        <p:nvSpPr>
          <p:cNvPr id="4" name="Content Placeholder 3"/>
          <p:cNvSpPr>
            <a:spLocks noGrp="1"/>
          </p:cNvSpPr>
          <p:nvPr>
            <p:ph sz="quarter" idx="1"/>
          </p:nvPr>
        </p:nvSpPr>
        <p:spPr/>
        <p:txBody>
          <a:bodyPr/>
          <a:lstStyle/>
          <a:p>
            <a:pPr marL="342900" indent="-342900">
              <a:buFont typeface="Wingdings" pitchFamily="2" charset="2"/>
              <a:buChar char="§"/>
            </a:pPr>
            <a:r>
              <a:rPr lang="en-US" sz="2400" dirty="0"/>
              <a:t>Prior to recommending any product, you will first make reasonable efforts to obtain information concerning the client’s objectives, needs, financial and/or health status, as applicable, to evaluate the suitability of the recommendation</a:t>
            </a:r>
            <a:r>
              <a:rPr lang="en-US" sz="2400" dirty="0" smtClean="0"/>
              <a:t>.</a:t>
            </a:r>
          </a:p>
          <a:p>
            <a:pPr marL="342900" indent="-342900">
              <a:buFont typeface="Wingdings" pitchFamily="2" charset="2"/>
              <a:buChar char="§"/>
            </a:pPr>
            <a:endParaRPr lang="en-US" sz="2400" dirty="0"/>
          </a:p>
          <a:p>
            <a:pPr marL="342900" indent="-342900">
              <a:buFont typeface="Wingdings" pitchFamily="2" charset="2"/>
              <a:buChar char="§"/>
            </a:pPr>
            <a:r>
              <a:rPr lang="en-US" sz="2400" dirty="0"/>
              <a:t>You will objectively consider all information provided by the client to ensure the transaction is suitable.</a:t>
            </a:r>
            <a:endParaRPr lang="en-US" sz="2400" dirty="0"/>
          </a:p>
        </p:txBody>
      </p:sp>
      <p:sp>
        <p:nvSpPr>
          <p:cNvPr id="3" name="Slide Number Placeholder 2"/>
          <p:cNvSpPr>
            <a:spLocks noGrp="1"/>
          </p:cNvSpPr>
          <p:nvPr>
            <p:ph type="sldNum" sz="quarter" idx="12"/>
          </p:nvPr>
        </p:nvSpPr>
        <p:spPr/>
        <p:txBody>
          <a:bodyPr/>
          <a:lstStyle/>
          <a:p>
            <a:fld id="{92C7F657-D7AF-4CB6-AA00-F83ADE49421E}" type="slidenum">
              <a:rPr lang="en-US" smtClean="0"/>
              <a:t>16</a:t>
            </a:fld>
            <a:endParaRPr lang="en-US" dirty="0"/>
          </a:p>
        </p:txBody>
      </p:sp>
    </p:spTree>
    <p:extLst>
      <p:ext uri="{BB962C8B-B14F-4D97-AF65-F5344CB8AC3E}">
        <p14:creationId xmlns:p14="http://schemas.microsoft.com/office/powerpoint/2010/main" val="26465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b="1" dirty="0" smtClean="0">
                <a:solidFill>
                  <a:schemeClr val="bg1"/>
                </a:solidFill>
                <a:effectLst/>
              </a:rPr>
              <a:t>Cognitive </a:t>
            </a:r>
            <a:r>
              <a:rPr lang="en-US" b="1" dirty="0" smtClean="0">
                <a:solidFill>
                  <a:schemeClr val="bg1"/>
                </a:solidFill>
                <a:effectLst/>
              </a:rPr>
              <a:t>Ability</a:t>
            </a:r>
            <a:endParaRPr lang="en-US" b="1" dirty="0">
              <a:solidFill>
                <a:schemeClr val="bg1"/>
              </a:solidFill>
              <a:effectLst/>
            </a:endParaRPr>
          </a:p>
        </p:txBody>
      </p:sp>
      <p:sp>
        <p:nvSpPr>
          <p:cNvPr id="7" name="Content Placeholder 6"/>
          <p:cNvSpPr>
            <a:spLocks noGrp="1"/>
          </p:cNvSpPr>
          <p:nvPr>
            <p:ph sz="quarter" idx="1"/>
          </p:nvPr>
        </p:nvSpPr>
        <p:spPr>
          <a:xfrm>
            <a:off x="3124200" y="685800"/>
            <a:ext cx="5638800" cy="5638800"/>
          </a:xfrm>
        </p:spPr>
        <p:txBody>
          <a:bodyPr>
            <a:noAutofit/>
          </a:bodyPr>
          <a:lstStyle/>
          <a:p>
            <a:pPr marL="342900" indent="-342900">
              <a:buFont typeface="Wingdings" panose="05000000000000000000" pitchFamily="2" charset="2"/>
              <a:buChar char="§"/>
            </a:pPr>
            <a:r>
              <a:rPr lang="en-US" sz="2000" dirty="0"/>
              <a:t>If you believe that the consumer does not have the mental capacity to understand the information you are presenting, probe to determine if there is someone that assists with their healthcare decisions</a:t>
            </a:r>
            <a:r>
              <a:rPr lang="en-US" sz="2000" dirty="0" smtClean="0"/>
              <a:t>.</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a:t>If yes, then re-schedule an appointment to meet with the “decision maker.</a:t>
            </a:r>
            <a:r>
              <a:rPr lang="en-US" sz="2000" dirty="0" smtClean="0"/>
              <a:t>”</a:t>
            </a:r>
          </a:p>
        </p:txBody>
      </p:sp>
      <p:sp>
        <p:nvSpPr>
          <p:cNvPr id="5" name="Slide Number Placeholder 4"/>
          <p:cNvSpPr>
            <a:spLocks noGrp="1"/>
          </p:cNvSpPr>
          <p:nvPr>
            <p:ph type="sldNum" sz="quarter" idx="12"/>
          </p:nvPr>
        </p:nvSpPr>
        <p:spPr/>
        <p:txBody>
          <a:bodyPr/>
          <a:lstStyle/>
          <a:p>
            <a:fld id="{92C7F657-D7AF-4CB6-AA00-F83ADE49421E}" type="slidenum">
              <a:rPr lang="en-US" smtClean="0"/>
              <a:t>17</a:t>
            </a:fld>
            <a:endParaRPr lang="en-US" dirty="0"/>
          </a:p>
        </p:txBody>
      </p:sp>
    </p:spTree>
    <p:extLst>
      <p:ext uri="{BB962C8B-B14F-4D97-AF65-F5344CB8AC3E}">
        <p14:creationId xmlns:p14="http://schemas.microsoft.com/office/powerpoint/2010/main" val="26465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b="1" dirty="0" smtClean="0">
                <a:solidFill>
                  <a:schemeClr val="bg1"/>
                </a:solidFill>
                <a:effectLst/>
              </a:rPr>
              <a:t>Cognitive </a:t>
            </a:r>
            <a:r>
              <a:rPr lang="en-US" b="1" dirty="0" smtClean="0">
                <a:solidFill>
                  <a:schemeClr val="bg1"/>
                </a:solidFill>
                <a:effectLst/>
              </a:rPr>
              <a:t>Ability</a:t>
            </a:r>
            <a:endParaRPr lang="en-US" b="1" dirty="0">
              <a:solidFill>
                <a:schemeClr val="bg1"/>
              </a:solidFill>
              <a:effectLst/>
            </a:endParaRPr>
          </a:p>
        </p:txBody>
      </p:sp>
      <p:sp>
        <p:nvSpPr>
          <p:cNvPr id="7" name="Content Placeholder 6"/>
          <p:cNvSpPr>
            <a:spLocks noGrp="1"/>
          </p:cNvSpPr>
          <p:nvPr>
            <p:ph sz="quarter" idx="1"/>
          </p:nvPr>
        </p:nvSpPr>
        <p:spPr>
          <a:xfrm>
            <a:off x="3124200" y="685800"/>
            <a:ext cx="5638800" cy="5638800"/>
          </a:xfrm>
        </p:spPr>
        <p:txBody>
          <a:bodyPr>
            <a:noAutofit/>
          </a:bodyPr>
          <a:lstStyle/>
          <a:p>
            <a:pPr marL="342900" indent="-342900">
              <a:buFont typeface="Wingdings" panose="05000000000000000000" pitchFamily="2" charset="2"/>
              <a:buChar char="§"/>
            </a:pPr>
            <a:r>
              <a:rPr lang="en-US" sz="2000" dirty="0" smtClean="0"/>
              <a:t>If </a:t>
            </a:r>
            <a:r>
              <a:rPr lang="en-US" sz="2000" dirty="0"/>
              <a:t>there is an “active” power of attorney for healthcare, ask to see the document and include with the carrier application, if possible.  The designee must sign all of the enrollment paperwork.</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a:t>If there is no one that assists the consumer, and they </a:t>
            </a:r>
            <a:r>
              <a:rPr lang="en-US" sz="2000" b="1" dirty="0"/>
              <a:t>do not </a:t>
            </a:r>
            <a:r>
              <a:rPr lang="en-US" sz="2000" dirty="0"/>
              <a:t>understand policy guidelines, health plan restrictions or the financial consequences of the application, </a:t>
            </a:r>
            <a:r>
              <a:rPr lang="en-US" sz="2000" b="1" i="1" dirty="0"/>
              <a:t>“</a:t>
            </a:r>
            <a:r>
              <a:rPr lang="en-US" sz="2000" b="1" i="1" u="sng" dirty="0"/>
              <a:t>Walk away from the sale</a:t>
            </a:r>
            <a:r>
              <a:rPr lang="en-US" sz="2000" b="1" i="1" dirty="0"/>
              <a:t>”</a:t>
            </a:r>
            <a:r>
              <a:rPr lang="en-US" sz="2000" b="1" i="1" dirty="0" smtClean="0"/>
              <a:t>!</a:t>
            </a:r>
            <a:endParaRPr lang="en-US" sz="2000" b="1" i="1" dirty="0"/>
          </a:p>
        </p:txBody>
      </p:sp>
      <p:sp>
        <p:nvSpPr>
          <p:cNvPr id="5" name="Slide Number Placeholder 4"/>
          <p:cNvSpPr>
            <a:spLocks noGrp="1"/>
          </p:cNvSpPr>
          <p:nvPr>
            <p:ph type="sldNum" sz="quarter" idx="12"/>
          </p:nvPr>
        </p:nvSpPr>
        <p:spPr/>
        <p:txBody>
          <a:bodyPr/>
          <a:lstStyle/>
          <a:p>
            <a:fld id="{92C7F657-D7AF-4CB6-AA00-F83ADE49421E}" type="slidenum">
              <a:rPr lang="en-US" smtClean="0"/>
              <a:t>18</a:t>
            </a:fld>
            <a:endParaRPr lang="en-US" dirty="0"/>
          </a:p>
        </p:txBody>
      </p:sp>
    </p:spTree>
    <p:extLst>
      <p:ext uri="{BB962C8B-B14F-4D97-AF65-F5344CB8AC3E}">
        <p14:creationId xmlns:p14="http://schemas.microsoft.com/office/powerpoint/2010/main" val="153807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533400" y="2743200"/>
            <a:ext cx="8153400" cy="3429000"/>
          </a:xfrm>
        </p:spPr>
        <p:txBody>
          <a:bodyPr>
            <a:noAutofit/>
          </a:bodyPr>
          <a:lstStyle/>
          <a:p>
            <a:pPr>
              <a:buFont typeface="Wingdings" pitchFamily="2" charset="2"/>
              <a:buChar char="§"/>
            </a:pPr>
            <a:r>
              <a:rPr lang="en-US" sz="2000" dirty="0" smtClean="0"/>
              <a:t>Unsolicited </a:t>
            </a:r>
            <a:r>
              <a:rPr lang="en-US" sz="2000" dirty="0" smtClean="0"/>
              <a:t>contact of Medicare beneficiaries for the purpose of marketing a Medicare Advantage product is strictly prohibited</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You will not engage in any door-to-door marketing or sales activity relating to all types of Medicare Advantage Plans.</a:t>
            </a:r>
            <a:endParaRPr lang="en-US" sz="2000" dirty="0"/>
          </a:p>
        </p:txBody>
      </p:sp>
      <p:sp>
        <p:nvSpPr>
          <p:cNvPr id="3" name="Slide Number Placeholder 2"/>
          <p:cNvSpPr>
            <a:spLocks noGrp="1"/>
          </p:cNvSpPr>
          <p:nvPr>
            <p:ph type="sldNum" sz="quarter" idx="12"/>
          </p:nvPr>
        </p:nvSpPr>
        <p:spPr/>
        <p:txBody>
          <a:bodyPr/>
          <a:lstStyle/>
          <a:p>
            <a:fld id="{92C7F657-D7AF-4CB6-AA00-F83ADE49421E}" type="slidenum">
              <a:rPr lang="en-US" smtClean="0"/>
              <a:t>19</a:t>
            </a:fld>
            <a:endParaRPr lang="en-US" dirty="0"/>
          </a:p>
        </p:txBody>
      </p:sp>
      <p:sp>
        <p:nvSpPr>
          <p:cNvPr id="2" name="Title 1"/>
          <p:cNvSpPr>
            <a:spLocks noGrp="1"/>
          </p:cNvSpPr>
          <p:nvPr>
            <p:ph type="title"/>
          </p:nvPr>
        </p:nvSpPr>
        <p:spPr/>
        <p:txBody>
          <a:bodyPr>
            <a:normAutofit/>
          </a:bodyPr>
          <a:lstStyle/>
          <a:p>
            <a:r>
              <a:rPr lang="en-US" sz="4000" b="1" dirty="0" smtClean="0">
                <a:solidFill>
                  <a:schemeClr val="bg1"/>
                </a:solidFill>
                <a:effectLst/>
              </a:rPr>
              <a:t>Unsolicited </a:t>
            </a:r>
            <a:r>
              <a:rPr lang="en-US" sz="4000" b="1" dirty="0" smtClean="0">
                <a:solidFill>
                  <a:schemeClr val="bg1"/>
                </a:solidFill>
                <a:effectLst/>
              </a:rPr>
              <a:t>Contact</a:t>
            </a:r>
            <a:endParaRPr lang="en-US" sz="4000" b="1" dirty="0">
              <a:solidFill>
                <a:schemeClr val="bg1"/>
              </a:solidFill>
              <a:effectLst/>
            </a:endParaRPr>
          </a:p>
        </p:txBody>
      </p:sp>
    </p:spTree>
    <p:extLst>
      <p:ext uri="{BB962C8B-B14F-4D97-AF65-F5344CB8AC3E}">
        <p14:creationId xmlns:p14="http://schemas.microsoft.com/office/powerpoint/2010/main" val="2515203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92C7F657-D7AF-4CB6-AA00-F83ADE49421E}" type="slidenum">
              <a:rPr lang="en-US" smtClean="0"/>
              <a:t>2</a:t>
            </a:fld>
            <a:endParaRPr lang="en-US" dirty="0"/>
          </a:p>
        </p:txBody>
      </p:sp>
      <p:sp>
        <p:nvSpPr>
          <p:cNvPr id="11" name="Title 10"/>
          <p:cNvSpPr>
            <a:spLocks noGrp="1"/>
          </p:cNvSpPr>
          <p:nvPr>
            <p:ph type="ctrTitle"/>
          </p:nvPr>
        </p:nvSpPr>
        <p:spPr/>
        <p:txBody>
          <a:bodyPr>
            <a:normAutofit/>
          </a:bodyPr>
          <a:lstStyle/>
          <a:p>
            <a:r>
              <a:rPr lang="en-US" sz="4800" b="1" dirty="0" smtClean="0">
                <a:solidFill>
                  <a:schemeClr val="tx2">
                    <a:lumMod val="75000"/>
                  </a:schemeClr>
                </a:solidFill>
                <a:effectLst/>
              </a:rPr>
              <a:t>Conduct and </a:t>
            </a:r>
            <a:r>
              <a:rPr lang="en-US" sz="4800" b="1" dirty="0" smtClean="0">
                <a:solidFill>
                  <a:schemeClr val="tx2">
                    <a:lumMod val="75000"/>
                  </a:schemeClr>
                </a:solidFill>
                <a:effectLst/>
              </a:rPr>
              <a:t/>
            </a:r>
            <a:br>
              <a:rPr lang="en-US" sz="4800" b="1" dirty="0" smtClean="0">
                <a:solidFill>
                  <a:schemeClr val="tx2">
                    <a:lumMod val="75000"/>
                  </a:schemeClr>
                </a:solidFill>
                <a:effectLst/>
              </a:rPr>
            </a:br>
            <a:r>
              <a:rPr lang="en-US" sz="4800" b="1" dirty="0" smtClean="0">
                <a:solidFill>
                  <a:schemeClr val="tx2">
                    <a:lumMod val="75000"/>
                  </a:schemeClr>
                </a:solidFill>
                <a:effectLst/>
              </a:rPr>
              <a:t>Ethical </a:t>
            </a:r>
            <a:r>
              <a:rPr lang="en-US" sz="4800" b="1" dirty="0" smtClean="0">
                <a:solidFill>
                  <a:schemeClr val="tx2">
                    <a:lumMod val="75000"/>
                  </a:schemeClr>
                </a:solidFill>
                <a:effectLst/>
              </a:rPr>
              <a:t>Behavior</a:t>
            </a:r>
            <a:endParaRPr lang="en-US" sz="4800" b="1" dirty="0">
              <a:solidFill>
                <a:schemeClr val="tx2">
                  <a:lumMod val="75000"/>
                </a:schemeClr>
              </a:solidFill>
              <a:effectLst/>
            </a:endParaRPr>
          </a:p>
        </p:txBody>
      </p:sp>
    </p:spTree>
    <p:extLst>
      <p:ext uri="{BB962C8B-B14F-4D97-AF65-F5344CB8AC3E}">
        <p14:creationId xmlns:p14="http://schemas.microsoft.com/office/powerpoint/2010/main" val="3049127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752600"/>
          </a:xfrm>
        </p:spPr>
        <p:txBody>
          <a:bodyPr anchor="t">
            <a:noAutofit/>
          </a:bodyPr>
          <a:lstStyle/>
          <a:p>
            <a:r>
              <a:rPr lang="en-US" b="1" dirty="0" smtClean="0">
                <a:solidFill>
                  <a:schemeClr val="bg1"/>
                </a:solidFill>
                <a:effectLst/>
              </a:rPr>
              <a:t>Impermissible </a:t>
            </a:r>
            <a:r>
              <a:rPr lang="en-US" b="1" dirty="0" smtClean="0">
                <a:solidFill>
                  <a:schemeClr val="bg1"/>
                </a:solidFill>
                <a:effectLst/>
              </a:rPr>
              <a:t>Selective </a:t>
            </a:r>
            <a:r>
              <a:rPr lang="en-US" b="1" dirty="0" smtClean="0">
                <a:solidFill>
                  <a:schemeClr val="bg1"/>
                </a:solidFill>
                <a:effectLst/>
              </a:rPr>
              <a:t/>
            </a:r>
            <a:br>
              <a:rPr lang="en-US" b="1" dirty="0" smtClean="0">
                <a:solidFill>
                  <a:schemeClr val="bg1"/>
                </a:solidFill>
                <a:effectLst/>
              </a:rPr>
            </a:br>
            <a:r>
              <a:rPr lang="en-US" b="1" dirty="0" smtClean="0">
                <a:solidFill>
                  <a:schemeClr val="bg1"/>
                </a:solidFill>
                <a:effectLst/>
              </a:rPr>
              <a:t>Health Marketing</a:t>
            </a:r>
            <a:endParaRPr lang="en-US" b="1" dirty="0">
              <a:solidFill>
                <a:schemeClr val="bg1"/>
              </a:solidFill>
              <a:effectLst/>
            </a:endParaRPr>
          </a:p>
        </p:txBody>
      </p:sp>
      <p:sp>
        <p:nvSpPr>
          <p:cNvPr id="3" name="Content Placeholder 2"/>
          <p:cNvSpPr>
            <a:spLocks noGrp="1"/>
          </p:cNvSpPr>
          <p:nvPr>
            <p:ph sz="quarter" idx="1"/>
          </p:nvPr>
        </p:nvSpPr>
        <p:spPr/>
        <p:txBody>
          <a:bodyPr>
            <a:noAutofit/>
          </a:bodyPr>
          <a:lstStyle/>
          <a:p>
            <a:pPr>
              <a:buFont typeface="Wingdings" panose="05000000000000000000" pitchFamily="2" charset="2"/>
              <a:buChar char="§"/>
            </a:pPr>
            <a:r>
              <a:rPr lang="en-US" sz="2000" dirty="0" smtClean="0"/>
              <a:t>Enrollments in a Medicare Advantage plan will not be predicated on age or medical condition, except as provided by federal rules pertaining to access in Medicare</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You will never engage in selective marketing based on health or a health screening</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You will not discriminate against any person based on health status or disability</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You will ensure that all marketing materials and sales meetings are accessible to the disabled</a:t>
            </a:r>
            <a:r>
              <a:rPr lang="en-US" sz="2000" dirty="0" smtClean="0"/>
              <a:t>.</a:t>
            </a:r>
            <a:endParaRPr lang="en-US" sz="2000" dirty="0" smtClean="0"/>
          </a:p>
        </p:txBody>
      </p:sp>
      <p:sp>
        <p:nvSpPr>
          <p:cNvPr id="4" name="Slide Number Placeholder 3"/>
          <p:cNvSpPr>
            <a:spLocks noGrp="1"/>
          </p:cNvSpPr>
          <p:nvPr>
            <p:ph type="sldNum" sz="quarter" idx="12"/>
          </p:nvPr>
        </p:nvSpPr>
        <p:spPr/>
        <p:txBody>
          <a:bodyPr/>
          <a:lstStyle/>
          <a:p>
            <a:fld id="{92C7F657-D7AF-4CB6-AA00-F83ADE49421E}" type="slidenum">
              <a:rPr lang="en-US" smtClean="0"/>
              <a:t>20</a:t>
            </a:fld>
            <a:endParaRPr lang="en-US" dirty="0"/>
          </a:p>
        </p:txBody>
      </p:sp>
    </p:spTree>
    <p:extLst>
      <p:ext uri="{BB962C8B-B14F-4D97-AF65-F5344CB8AC3E}">
        <p14:creationId xmlns:p14="http://schemas.microsoft.com/office/powerpoint/2010/main" val="393126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chemeClr val="bg1"/>
                </a:solidFill>
              </a:rPr>
              <a:t>Scope of Appointment</a:t>
            </a:r>
            <a:endParaRPr lang="en-US" dirty="0">
              <a:solidFill>
                <a:schemeClr val="bg1"/>
              </a:solidFill>
            </a:endParaRPr>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2000" dirty="0" smtClean="0"/>
              <a:t>While marketing Medicare Advantage products, you will ensure that all CMS and carrier regulations regarding the scope of appointment are strictly followed, including the mandatory 48-hour wait period prior to discussion and recommendation of a specific plan</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In every instance, you will ensure that the products discussed are those for which the client provided the appropriate advanced consent.</a:t>
            </a:r>
          </a:p>
          <a:p>
            <a:pPr marL="64008" indent="0">
              <a:buNone/>
            </a:pPr>
            <a:endParaRPr lang="en-US" sz="2000" dirty="0"/>
          </a:p>
          <a:p>
            <a:pPr marL="64008" indent="0">
              <a:buNone/>
            </a:pPr>
            <a:endParaRPr lang="en-US" sz="2000" dirty="0" smtClean="0"/>
          </a:p>
          <a:p>
            <a:pPr marL="64008" indent="0">
              <a:buNone/>
            </a:pPr>
            <a:endParaRPr lang="en-US" sz="2000" dirty="0"/>
          </a:p>
        </p:txBody>
      </p:sp>
      <p:sp>
        <p:nvSpPr>
          <p:cNvPr id="5" name="Slide Number Placeholder 4"/>
          <p:cNvSpPr>
            <a:spLocks noGrp="1"/>
          </p:cNvSpPr>
          <p:nvPr>
            <p:ph type="sldNum" sz="quarter" idx="12"/>
          </p:nvPr>
        </p:nvSpPr>
        <p:spPr/>
        <p:txBody>
          <a:bodyPr/>
          <a:lstStyle/>
          <a:p>
            <a:fld id="{92C7F657-D7AF-4CB6-AA00-F83ADE49421E}" type="slidenum">
              <a:rPr lang="en-US" smtClean="0"/>
              <a:t>21</a:t>
            </a:fld>
            <a:endParaRPr lang="en-US" dirty="0"/>
          </a:p>
        </p:txBody>
      </p:sp>
    </p:spTree>
    <p:extLst>
      <p:ext uri="{BB962C8B-B14F-4D97-AF65-F5344CB8AC3E}">
        <p14:creationId xmlns:p14="http://schemas.microsoft.com/office/powerpoint/2010/main" val="160661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2286000"/>
          </a:xfrm>
        </p:spPr>
        <p:txBody>
          <a:bodyPr anchor="t">
            <a:noAutofit/>
          </a:bodyPr>
          <a:lstStyle/>
          <a:p>
            <a:r>
              <a:rPr lang="en-US" b="1" dirty="0" smtClean="0">
                <a:solidFill>
                  <a:schemeClr val="bg1"/>
                </a:solidFill>
                <a:effectLst/>
              </a:rPr>
              <a:t>CMS </a:t>
            </a:r>
            <a:r>
              <a:rPr lang="en-US" b="1" dirty="0" smtClean="0">
                <a:solidFill>
                  <a:schemeClr val="bg1"/>
                </a:solidFill>
                <a:effectLst/>
              </a:rPr>
              <a:t>Guidelines </a:t>
            </a:r>
            <a:r>
              <a:rPr lang="en-US" b="1" dirty="0" smtClean="0">
                <a:solidFill>
                  <a:schemeClr val="bg1"/>
                </a:solidFill>
                <a:effectLst/>
              </a:rPr>
              <a:t>on </a:t>
            </a:r>
            <a:r>
              <a:rPr lang="en-US" b="1" dirty="0" smtClean="0">
                <a:solidFill>
                  <a:schemeClr val="bg1"/>
                </a:solidFill>
                <a:effectLst/>
              </a:rPr>
              <a:t>Terminology </a:t>
            </a:r>
            <a:r>
              <a:rPr lang="en-US" b="1" dirty="0" smtClean="0">
                <a:solidFill>
                  <a:schemeClr val="bg1"/>
                </a:solidFill>
                <a:effectLst/>
              </a:rPr>
              <a:t>and </a:t>
            </a:r>
            <a:r>
              <a:rPr lang="en-US" b="1" dirty="0" smtClean="0">
                <a:solidFill>
                  <a:schemeClr val="bg1"/>
                </a:solidFill>
                <a:effectLst/>
              </a:rPr>
              <a:t>Prohibited Words </a:t>
            </a:r>
            <a:r>
              <a:rPr lang="en-US" b="1" dirty="0" smtClean="0">
                <a:solidFill>
                  <a:schemeClr val="bg1"/>
                </a:solidFill>
                <a:effectLst/>
              </a:rPr>
              <a:t>and </a:t>
            </a:r>
            <a:r>
              <a:rPr lang="en-US" b="1" dirty="0" smtClean="0">
                <a:solidFill>
                  <a:schemeClr val="bg1"/>
                </a:solidFill>
                <a:effectLst/>
              </a:rPr>
              <a:t>Phrases</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2000" dirty="0" smtClean="0"/>
              <a:t>You will be mindful and understand CMS’ marketing guidelines relating to the use of prohibited words and phrases</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You will never use the word “free” while marketing any insurance product or plan</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You will avoid the use of absolute superlatives during any Medicare Advantage presentation.</a:t>
            </a:r>
            <a:endParaRPr lang="en-US" sz="2000" dirty="0"/>
          </a:p>
        </p:txBody>
      </p:sp>
      <p:sp>
        <p:nvSpPr>
          <p:cNvPr id="6" name="Slide Number Placeholder 5"/>
          <p:cNvSpPr>
            <a:spLocks noGrp="1"/>
          </p:cNvSpPr>
          <p:nvPr>
            <p:ph type="sldNum" sz="quarter" idx="12"/>
          </p:nvPr>
        </p:nvSpPr>
        <p:spPr/>
        <p:txBody>
          <a:bodyPr/>
          <a:lstStyle/>
          <a:p>
            <a:fld id="{92C7F657-D7AF-4CB6-AA00-F83ADE49421E}" type="slidenum">
              <a:rPr lang="en-US" smtClean="0"/>
              <a:t>22</a:t>
            </a:fld>
            <a:endParaRPr lang="en-US" dirty="0"/>
          </a:p>
        </p:txBody>
      </p:sp>
    </p:spTree>
    <p:extLst>
      <p:ext uri="{BB962C8B-B14F-4D97-AF65-F5344CB8AC3E}">
        <p14:creationId xmlns:p14="http://schemas.microsoft.com/office/powerpoint/2010/main" val="40758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09600" y="2743200"/>
            <a:ext cx="7924800" cy="3429000"/>
          </a:xfrm>
        </p:spPr>
        <p:txBody>
          <a:bodyPr>
            <a:noAutofit/>
          </a:bodyPr>
          <a:lstStyle/>
          <a:p>
            <a:pPr marL="64008" indent="0">
              <a:buNone/>
            </a:pPr>
            <a:r>
              <a:rPr lang="en-US" sz="2000" dirty="0" smtClean="0"/>
              <a:t>During every Medicare Advantage presentation, you will take steps to fully explain the plan’s summary of benefits and the carrier’s plan rating</a:t>
            </a:r>
            <a:r>
              <a:rPr lang="en-US" sz="2000" dirty="0" smtClean="0"/>
              <a:t>.</a:t>
            </a:r>
          </a:p>
          <a:p>
            <a:pPr marL="64008" indent="0">
              <a:buNone/>
            </a:pPr>
            <a:endParaRPr lang="en-US" sz="2000" dirty="0" smtClean="0"/>
          </a:p>
          <a:p>
            <a:pPr marL="64008" indent="0">
              <a:buNone/>
            </a:pPr>
            <a:r>
              <a:rPr lang="en-US" sz="2000" dirty="0" smtClean="0"/>
              <a:t>And you must provide the beneficiary with a copy of the summary of benefits, plan ratings and the </a:t>
            </a:r>
            <a:r>
              <a:rPr lang="en-US" sz="2000" dirty="0" smtClean="0"/>
              <a:t/>
            </a:r>
            <a:br>
              <a:rPr lang="en-US" sz="2000" dirty="0" smtClean="0"/>
            </a:br>
            <a:r>
              <a:rPr lang="en-US" sz="2000" dirty="0" smtClean="0"/>
              <a:t>multi</a:t>
            </a:r>
            <a:r>
              <a:rPr lang="en-US" sz="2000" dirty="0" smtClean="0"/>
              <a:t>-language insert.</a:t>
            </a:r>
          </a:p>
          <a:p>
            <a:pPr marL="64008" indent="0">
              <a:buNone/>
            </a:pPr>
            <a:endParaRPr lang="en-US" sz="2000" dirty="0"/>
          </a:p>
          <a:p>
            <a:pPr marL="64008" indent="0">
              <a:buNone/>
            </a:pPr>
            <a:endParaRPr lang="en-US" sz="2000" dirty="0" smtClean="0"/>
          </a:p>
          <a:p>
            <a:pPr marL="64008" indent="0">
              <a:buNone/>
            </a:pPr>
            <a:endParaRPr lang="en-US" sz="2000" dirty="0" smtClean="0"/>
          </a:p>
          <a:p>
            <a:pPr marL="64008" indent="0">
              <a:buNone/>
            </a:pPr>
            <a:endParaRPr lang="en-US" sz="2000" dirty="0"/>
          </a:p>
        </p:txBody>
      </p:sp>
      <p:sp>
        <p:nvSpPr>
          <p:cNvPr id="5" name="Slide Number Placeholder 4"/>
          <p:cNvSpPr>
            <a:spLocks noGrp="1"/>
          </p:cNvSpPr>
          <p:nvPr>
            <p:ph type="sldNum" sz="quarter" idx="12"/>
          </p:nvPr>
        </p:nvSpPr>
        <p:spPr/>
        <p:txBody>
          <a:bodyPr/>
          <a:lstStyle/>
          <a:p>
            <a:fld id="{92C7F657-D7AF-4CB6-AA00-F83ADE49421E}" type="slidenum">
              <a:rPr lang="en-US" smtClean="0"/>
              <a:t>23</a:t>
            </a:fld>
            <a:endParaRPr lang="en-US" dirty="0"/>
          </a:p>
        </p:txBody>
      </p:sp>
      <p:sp>
        <p:nvSpPr>
          <p:cNvPr id="2" name="Title 1"/>
          <p:cNvSpPr>
            <a:spLocks noGrp="1"/>
          </p:cNvSpPr>
          <p:nvPr>
            <p:ph type="title"/>
          </p:nvPr>
        </p:nvSpPr>
        <p:spPr/>
        <p:txBody>
          <a:bodyPr anchor="t">
            <a:normAutofit/>
          </a:bodyPr>
          <a:lstStyle/>
          <a:p>
            <a:r>
              <a:rPr lang="en-US" dirty="0" smtClean="0">
                <a:solidFill>
                  <a:schemeClr val="bg1"/>
                </a:solidFill>
              </a:rPr>
              <a:t>Summary of Benefits</a:t>
            </a:r>
            <a:endParaRPr lang="en-US" dirty="0">
              <a:solidFill>
                <a:schemeClr val="bg1"/>
              </a:solidFill>
            </a:endParaRPr>
          </a:p>
        </p:txBody>
      </p:sp>
    </p:spTree>
    <p:extLst>
      <p:ext uri="{BB962C8B-B14F-4D97-AF65-F5344CB8AC3E}">
        <p14:creationId xmlns:p14="http://schemas.microsoft.com/office/powerpoint/2010/main" val="220675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09600" y="2743200"/>
            <a:ext cx="7848600" cy="3276600"/>
          </a:xfrm>
        </p:spPr>
        <p:txBody>
          <a:bodyPr>
            <a:noAutofit/>
          </a:bodyPr>
          <a:lstStyle/>
          <a:p>
            <a:pPr>
              <a:buFont typeface="Wingdings" pitchFamily="2" charset="2"/>
              <a:buChar char="§"/>
            </a:pPr>
            <a:r>
              <a:rPr lang="en-US" sz="2000" dirty="0" smtClean="0"/>
              <a:t>In connection with Medicare Advantage products, you will not make direct initial contact with any person referred to you by a client</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You may ask the client to provide </a:t>
            </a:r>
            <a:r>
              <a:rPr lang="en-US" sz="2000" dirty="0" smtClean="0"/>
              <a:t/>
            </a:r>
            <a:br>
              <a:rPr lang="en-US" sz="2000" dirty="0" smtClean="0"/>
            </a:br>
            <a:r>
              <a:rPr lang="en-US" sz="2000" dirty="0" smtClean="0"/>
              <a:t>your </a:t>
            </a:r>
            <a:r>
              <a:rPr lang="en-US" sz="2000" dirty="0" smtClean="0"/>
              <a:t>contact information (business card) to that person and have him</a:t>
            </a:r>
            <a:r>
              <a:rPr lang="en-US" sz="2000" dirty="0" smtClean="0"/>
              <a:t>/</a:t>
            </a:r>
            <a:br>
              <a:rPr lang="en-US" sz="2000" dirty="0" smtClean="0"/>
            </a:br>
            <a:r>
              <a:rPr lang="en-US" sz="2000" dirty="0" smtClean="0"/>
              <a:t>her </a:t>
            </a:r>
            <a:r>
              <a:rPr lang="en-US" sz="2000" dirty="0" smtClean="0"/>
              <a:t>initiate the contact.</a:t>
            </a:r>
            <a:endParaRPr lang="en-US" sz="2000" dirty="0"/>
          </a:p>
        </p:txBody>
      </p:sp>
      <p:sp>
        <p:nvSpPr>
          <p:cNvPr id="6" name="Slide Number Placeholder 5"/>
          <p:cNvSpPr>
            <a:spLocks noGrp="1"/>
          </p:cNvSpPr>
          <p:nvPr>
            <p:ph type="sldNum" sz="quarter" idx="12"/>
          </p:nvPr>
        </p:nvSpPr>
        <p:spPr/>
        <p:txBody>
          <a:bodyPr/>
          <a:lstStyle/>
          <a:p>
            <a:fld id="{92C7F657-D7AF-4CB6-AA00-F83ADE49421E}" type="slidenum">
              <a:rPr lang="en-US" smtClean="0"/>
              <a:t>24</a:t>
            </a:fld>
            <a:endParaRPr lang="en-US" dirty="0"/>
          </a:p>
        </p:txBody>
      </p:sp>
      <p:sp>
        <p:nvSpPr>
          <p:cNvPr id="2" name="Title 1"/>
          <p:cNvSpPr>
            <a:spLocks noGrp="1"/>
          </p:cNvSpPr>
          <p:nvPr>
            <p:ph type="title"/>
          </p:nvPr>
        </p:nvSpPr>
        <p:spPr/>
        <p:txBody>
          <a:bodyPr>
            <a:normAutofit/>
          </a:bodyPr>
          <a:lstStyle/>
          <a:p>
            <a:r>
              <a:rPr lang="en-US" sz="4000" b="1" dirty="0" smtClean="0">
                <a:solidFill>
                  <a:schemeClr val="bg1"/>
                </a:solidFill>
                <a:effectLst/>
              </a:rPr>
              <a:t>Referrals</a:t>
            </a:r>
            <a:endParaRPr lang="en-US" sz="4000" b="1" dirty="0">
              <a:solidFill>
                <a:schemeClr val="bg1"/>
              </a:solidFill>
              <a:effectLst/>
            </a:endParaRPr>
          </a:p>
        </p:txBody>
      </p:sp>
    </p:spTree>
    <p:extLst>
      <p:ext uri="{BB962C8B-B14F-4D97-AF65-F5344CB8AC3E}">
        <p14:creationId xmlns:p14="http://schemas.microsoft.com/office/powerpoint/2010/main" val="740177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C7F657-D7AF-4CB6-AA00-F83ADE49421E}" type="slidenum">
              <a:rPr lang="en-US" smtClean="0"/>
              <a:t>25</a:t>
            </a:fld>
            <a:endParaRPr lang="en-US" dirty="0"/>
          </a:p>
        </p:txBody>
      </p:sp>
      <p:sp>
        <p:nvSpPr>
          <p:cNvPr id="2" name="Title 1"/>
          <p:cNvSpPr>
            <a:spLocks noGrp="1"/>
          </p:cNvSpPr>
          <p:nvPr>
            <p:ph type="ctrTitle"/>
          </p:nvPr>
        </p:nvSpPr>
        <p:spPr/>
        <p:txBody>
          <a:bodyPr>
            <a:normAutofit/>
          </a:bodyPr>
          <a:lstStyle/>
          <a:p>
            <a:pPr algn="r"/>
            <a:r>
              <a:rPr lang="en-US" sz="6000" b="1" dirty="0" smtClean="0">
                <a:solidFill>
                  <a:schemeClr val="tx2">
                    <a:lumMod val="75000"/>
                  </a:schemeClr>
                </a:solidFill>
                <a:effectLst/>
              </a:rPr>
              <a:t>Conflict of Interest</a:t>
            </a:r>
            <a:endParaRPr lang="en-US" sz="6000" b="1" dirty="0">
              <a:solidFill>
                <a:schemeClr val="tx2">
                  <a:lumMod val="75000"/>
                </a:schemeClr>
              </a:solidFill>
              <a:effectLst/>
            </a:endParaRPr>
          </a:p>
        </p:txBody>
      </p:sp>
    </p:spTree>
    <p:extLst>
      <p:ext uri="{BB962C8B-B14F-4D97-AF65-F5344CB8AC3E}">
        <p14:creationId xmlns:p14="http://schemas.microsoft.com/office/powerpoint/2010/main" val="47314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914400" y="2743200"/>
            <a:ext cx="7315200" cy="3124200"/>
          </a:xfrm>
        </p:spPr>
        <p:txBody>
          <a:bodyPr>
            <a:noAutofit/>
          </a:bodyPr>
          <a:lstStyle/>
          <a:p>
            <a:endParaRPr lang="en-US" sz="2000" dirty="0"/>
          </a:p>
          <a:p>
            <a:pPr marL="64008" indent="0">
              <a:buNone/>
            </a:pPr>
            <a:r>
              <a:rPr lang="en-US" sz="2000" dirty="0"/>
              <a:t>The purpose of business entertainment and gifts in a commercial setting is to create goodwill and sound working relationships, not to gain unfair advantage with customers. </a:t>
            </a:r>
          </a:p>
        </p:txBody>
      </p:sp>
      <p:sp>
        <p:nvSpPr>
          <p:cNvPr id="4" name="Slide Number Placeholder 3"/>
          <p:cNvSpPr>
            <a:spLocks noGrp="1"/>
          </p:cNvSpPr>
          <p:nvPr>
            <p:ph type="sldNum" sz="quarter" idx="12"/>
          </p:nvPr>
        </p:nvSpPr>
        <p:spPr/>
        <p:txBody>
          <a:bodyPr/>
          <a:lstStyle/>
          <a:p>
            <a:fld id="{92C7F657-D7AF-4CB6-AA00-F83ADE49421E}" type="slidenum">
              <a:rPr lang="en-US" smtClean="0"/>
              <a:t>26</a:t>
            </a:fld>
            <a:endParaRPr lang="en-US" dirty="0"/>
          </a:p>
        </p:txBody>
      </p:sp>
      <p:sp>
        <p:nvSpPr>
          <p:cNvPr id="2" name="Title 1"/>
          <p:cNvSpPr>
            <a:spLocks noGrp="1"/>
          </p:cNvSpPr>
          <p:nvPr>
            <p:ph type="title"/>
          </p:nvPr>
        </p:nvSpPr>
        <p:spPr/>
        <p:txBody>
          <a:bodyPr>
            <a:normAutofit fontScale="90000"/>
          </a:bodyPr>
          <a:lstStyle/>
          <a:p>
            <a:r>
              <a:rPr lang="en-US" dirty="0"/>
              <a:t/>
            </a:r>
            <a:br>
              <a:rPr lang="en-US" dirty="0"/>
            </a:br>
            <a:r>
              <a:rPr lang="en-US" sz="4400" b="1" dirty="0">
                <a:solidFill>
                  <a:schemeClr val="bg1"/>
                </a:solidFill>
                <a:effectLst/>
              </a:rPr>
              <a:t>Business </a:t>
            </a:r>
            <a:r>
              <a:rPr lang="en-US" sz="4400" b="1" dirty="0" smtClean="0">
                <a:solidFill>
                  <a:schemeClr val="bg1"/>
                </a:solidFill>
                <a:effectLst/>
              </a:rPr>
              <a:t>Entertainment</a:t>
            </a:r>
            <a:br>
              <a:rPr lang="en-US" sz="4400" b="1" dirty="0" smtClean="0">
                <a:solidFill>
                  <a:schemeClr val="bg1"/>
                </a:solidFill>
                <a:effectLst/>
              </a:rPr>
            </a:br>
            <a:r>
              <a:rPr lang="en-US" sz="4400" b="1" dirty="0" smtClean="0">
                <a:solidFill>
                  <a:schemeClr val="bg1"/>
                </a:solidFill>
                <a:effectLst/>
              </a:rPr>
              <a:t>and </a:t>
            </a:r>
            <a:r>
              <a:rPr lang="en-US" sz="4400" b="1" dirty="0">
                <a:solidFill>
                  <a:schemeClr val="bg1"/>
                </a:solidFill>
                <a:effectLst/>
              </a:rPr>
              <a:t>Gifts </a:t>
            </a:r>
            <a:endParaRPr lang="en-US" sz="4400" dirty="0">
              <a:solidFill>
                <a:schemeClr val="bg1"/>
              </a:solidFill>
              <a:effectLst/>
            </a:endParaRPr>
          </a:p>
        </p:txBody>
      </p:sp>
    </p:spTree>
    <p:extLst>
      <p:ext uri="{BB962C8B-B14F-4D97-AF65-F5344CB8AC3E}">
        <p14:creationId xmlns:p14="http://schemas.microsoft.com/office/powerpoint/2010/main" val="70033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75000"/>
                  </a:schemeClr>
                </a:solidFill>
                <a:effectLst/>
              </a:rPr>
              <a:t>Business </a:t>
            </a:r>
            <a:r>
              <a:rPr lang="en-US" b="1" dirty="0" smtClean="0">
                <a:solidFill>
                  <a:schemeClr val="tx2">
                    <a:lumMod val="75000"/>
                  </a:schemeClr>
                </a:solidFill>
                <a:effectLst/>
              </a:rPr>
              <a:t>Entertainment and </a:t>
            </a:r>
            <a:r>
              <a:rPr lang="en-US" b="1" dirty="0">
                <a:solidFill>
                  <a:schemeClr val="tx2">
                    <a:lumMod val="75000"/>
                  </a:schemeClr>
                </a:solidFill>
                <a:effectLst/>
              </a:rPr>
              <a:t>Gifts</a:t>
            </a:r>
          </a:p>
        </p:txBody>
      </p:sp>
      <p:sp>
        <p:nvSpPr>
          <p:cNvPr id="4" name="Slide Number Placeholder 3"/>
          <p:cNvSpPr>
            <a:spLocks noGrp="1"/>
          </p:cNvSpPr>
          <p:nvPr>
            <p:ph type="sldNum" sz="quarter" idx="12"/>
          </p:nvPr>
        </p:nvSpPr>
        <p:spPr/>
        <p:txBody>
          <a:bodyPr/>
          <a:lstStyle/>
          <a:p>
            <a:fld id="{92C7F657-D7AF-4CB6-AA00-F83ADE49421E}" type="slidenum">
              <a:rPr lang="en-US" smtClean="0"/>
              <a:t>27</a:t>
            </a:fld>
            <a:endParaRPr lang="en-US" dirty="0"/>
          </a:p>
        </p:txBody>
      </p:sp>
      <p:sp>
        <p:nvSpPr>
          <p:cNvPr id="3" name="Content Placeholder 2"/>
          <p:cNvSpPr>
            <a:spLocks noGrp="1"/>
          </p:cNvSpPr>
          <p:nvPr>
            <p:ph sz="half" idx="1"/>
          </p:nvPr>
        </p:nvSpPr>
        <p:spPr/>
        <p:txBody>
          <a:bodyPr>
            <a:noAutofit/>
          </a:bodyPr>
          <a:lstStyle/>
          <a:p>
            <a:pPr>
              <a:buFont typeface="Wingdings" panose="05000000000000000000" pitchFamily="2" charset="2"/>
              <a:buChar char="§"/>
            </a:pPr>
            <a:r>
              <a:rPr lang="en-US" sz="2400" dirty="0" smtClean="0"/>
              <a:t>No </a:t>
            </a:r>
            <a:r>
              <a:rPr lang="en-US" sz="2400" dirty="0"/>
              <a:t>gift or entertainment should ever be offered, given, provided or accepted by any </a:t>
            </a:r>
            <a:r>
              <a:rPr lang="en-US" sz="2400" b="1" dirty="0" smtClean="0"/>
              <a:t>agent</a:t>
            </a:r>
            <a:r>
              <a:rPr lang="en-US" sz="2400" dirty="0" smtClean="0"/>
              <a:t>, or family </a:t>
            </a:r>
            <a:r>
              <a:rPr lang="en-US" sz="2400" dirty="0"/>
              <a:t>member of an </a:t>
            </a:r>
            <a:r>
              <a:rPr lang="en-US" sz="2400" dirty="0" smtClean="0"/>
              <a:t>agent, </a:t>
            </a:r>
            <a:r>
              <a:rPr lang="en-US" sz="2400" dirty="0"/>
              <a:t>unless it</a:t>
            </a:r>
            <a:r>
              <a:rPr lang="en-US" sz="2400" dirty="0" smtClean="0"/>
              <a:t>:</a:t>
            </a:r>
          </a:p>
        </p:txBody>
      </p:sp>
      <p:sp>
        <p:nvSpPr>
          <p:cNvPr id="6" name="Content Placeholder 5"/>
          <p:cNvSpPr>
            <a:spLocks noGrp="1"/>
          </p:cNvSpPr>
          <p:nvPr>
            <p:ph sz="half" idx="2"/>
          </p:nvPr>
        </p:nvSpPr>
        <p:spPr/>
        <p:txBody>
          <a:bodyPr>
            <a:normAutofit fontScale="92500" lnSpcReduction="10000"/>
          </a:bodyPr>
          <a:lstStyle/>
          <a:p>
            <a:pPr>
              <a:buFont typeface="Wingdings" panose="05000000000000000000" pitchFamily="2" charset="2"/>
              <a:buChar char="§"/>
            </a:pPr>
            <a:r>
              <a:rPr lang="en-US" sz="2400" dirty="0"/>
              <a:t>1) is not a cash gift,</a:t>
            </a:r>
            <a:br>
              <a:rPr lang="en-US" sz="2400" dirty="0"/>
            </a:br>
            <a:r>
              <a:rPr lang="en-US" sz="2400" dirty="0"/>
              <a:t> </a:t>
            </a:r>
          </a:p>
          <a:p>
            <a:pPr>
              <a:buFont typeface="Wingdings" panose="05000000000000000000" pitchFamily="2" charset="2"/>
              <a:buChar char="§"/>
            </a:pPr>
            <a:r>
              <a:rPr lang="en-US" sz="2400" dirty="0"/>
              <a:t>2) is consistent with customary business practices</a:t>
            </a:r>
            <a:r>
              <a:rPr lang="en-US" sz="2400" dirty="0" smtClean="0"/>
              <a:t>,</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smtClean="0"/>
              <a:t>3</a:t>
            </a:r>
            <a:r>
              <a:rPr lang="en-US" sz="2400" dirty="0"/>
              <a:t>) is not excessive in value</a:t>
            </a:r>
            <a:r>
              <a:rPr lang="en-US" sz="2400" dirty="0" smtClean="0"/>
              <a:t>,</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4) cannot be construed as a bribe or payoff, </a:t>
            </a:r>
            <a:r>
              <a:rPr lang="en-US" sz="2400" dirty="0" smtClean="0"/>
              <a:t>and</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5) does not violate any laws or regulations</a:t>
            </a:r>
            <a:r>
              <a:rPr lang="en-US" sz="2400" dirty="0" smtClean="0"/>
              <a:t>.</a:t>
            </a:r>
            <a:endParaRPr lang="en-US" sz="2400" dirty="0"/>
          </a:p>
        </p:txBody>
      </p:sp>
    </p:spTree>
    <p:extLst>
      <p:ext uri="{BB962C8B-B14F-4D97-AF65-F5344CB8AC3E}">
        <p14:creationId xmlns:p14="http://schemas.microsoft.com/office/powerpoint/2010/main" val="13812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92C7F657-D7AF-4CB6-AA00-F83ADE49421E}" type="slidenum">
              <a:rPr lang="en-US" smtClean="0"/>
              <a:t>28</a:t>
            </a:fld>
            <a:endParaRPr lang="en-US" dirty="0"/>
          </a:p>
        </p:txBody>
      </p:sp>
      <p:sp>
        <p:nvSpPr>
          <p:cNvPr id="2" name="Title 1"/>
          <p:cNvSpPr>
            <a:spLocks noGrp="1"/>
          </p:cNvSpPr>
          <p:nvPr>
            <p:ph type="ctrTitle"/>
          </p:nvPr>
        </p:nvSpPr>
        <p:spPr/>
        <p:txBody>
          <a:bodyPr>
            <a:normAutofit/>
          </a:bodyPr>
          <a:lstStyle/>
          <a:p>
            <a:r>
              <a:rPr lang="en-US" sz="6000" b="1" dirty="0" smtClean="0">
                <a:solidFill>
                  <a:schemeClr val="tx2">
                    <a:lumMod val="75000"/>
                  </a:schemeClr>
                </a:solidFill>
                <a:effectLst/>
              </a:rPr>
              <a:t>Confidentiality</a:t>
            </a:r>
            <a:endParaRPr lang="en-US" sz="6000" b="1" dirty="0">
              <a:solidFill>
                <a:schemeClr val="tx2">
                  <a:lumMod val="75000"/>
                </a:schemeClr>
              </a:solidFill>
              <a:effectLst/>
            </a:endParaRPr>
          </a:p>
        </p:txBody>
      </p:sp>
    </p:spTree>
    <p:extLst>
      <p:ext uri="{BB962C8B-B14F-4D97-AF65-F5344CB8AC3E}">
        <p14:creationId xmlns:p14="http://schemas.microsoft.com/office/powerpoint/2010/main" val="428404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bg1"/>
                </a:solidFill>
                <a:effectLst/>
              </a:rPr>
              <a:t>Maintaining Confidentiality</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marL="64008" indent="0">
              <a:buNone/>
            </a:pPr>
            <a:r>
              <a:rPr lang="en-US" sz="2000" dirty="0" smtClean="0"/>
              <a:t>We all must </a:t>
            </a:r>
            <a:r>
              <a:rPr lang="en-US" sz="2000" dirty="0"/>
              <a:t>maintain the confidentiality </a:t>
            </a:r>
            <a:r>
              <a:rPr lang="en-US" sz="2000" dirty="0" smtClean="0"/>
              <a:t>of information </a:t>
            </a:r>
            <a:r>
              <a:rPr lang="en-US" sz="2000" dirty="0"/>
              <a:t>entrusted to </a:t>
            </a:r>
            <a:r>
              <a:rPr lang="en-US" sz="2000" dirty="0" smtClean="0"/>
              <a:t>us, </a:t>
            </a:r>
            <a:r>
              <a:rPr lang="en-US" sz="2000" dirty="0"/>
              <a:t>except </a:t>
            </a:r>
            <a:r>
              <a:rPr lang="en-US" sz="2000" dirty="0" smtClean="0"/>
              <a:t>when disclosure </a:t>
            </a:r>
            <a:r>
              <a:rPr lang="en-US" sz="2000" dirty="0"/>
              <a:t>is authorized by the </a:t>
            </a:r>
            <a:r>
              <a:rPr lang="en-US" sz="2000" dirty="0" smtClean="0"/>
              <a:t>Company’s Legal </a:t>
            </a:r>
            <a:r>
              <a:rPr lang="en-US" sz="2000" dirty="0"/>
              <a:t>Department </a:t>
            </a:r>
            <a:r>
              <a:rPr lang="en-US" sz="2000" dirty="0" smtClean="0"/>
              <a:t>or required </a:t>
            </a:r>
            <a:r>
              <a:rPr lang="en-US" sz="2000" dirty="0"/>
              <a:t>by laws or regulations</a:t>
            </a:r>
            <a:r>
              <a:rPr lang="en-US" sz="2000" dirty="0" smtClean="0"/>
              <a:t>.</a:t>
            </a:r>
          </a:p>
          <a:p>
            <a:pPr marL="64008" indent="0">
              <a:buNone/>
            </a:pPr>
            <a:endParaRPr lang="en-US" sz="2000" dirty="0"/>
          </a:p>
          <a:p>
            <a:pPr marL="64008" indent="0">
              <a:buNone/>
            </a:pPr>
            <a:r>
              <a:rPr lang="en-US" sz="2000" dirty="0"/>
              <a:t>Confidential information includes all </a:t>
            </a:r>
            <a:r>
              <a:rPr lang="en-US" sz="2000" dirty="0" smtClean="0"/>
              <a:t>non-public or proprietary</a:t>
            </a:r>
            <a:r>
              <a:rPr lang="en-US" sz="2000" dirty="0"/>
              <a:t> </a:t>
            </a:r>
            <a:r>
              <a:rPr lang="en-US" sz="2000" dirty="0" smtClean="0"/>
              <a:t>information </a:t>
            </a:r>
            <a:r>
              <a:rPr lang="en-US" sz="2000" dirty="0"/>
              <a:t>that might be of use to competitors </a:t>
            </a:r>
            <a:r>
              <a:rPr lang="en-US" sz="2000" dirty="0" smtClean="0"/>
              <a:t>or harmful </a:t>
            </a:r>
            <a:r>
              <a:rPr lang="en-US" sz="2000" dirty="0"/>
              <a:t>to </a:t>
            </a:r>
            <a:r>
              <a:rPr lang="en-US" sz="2000" dirty="0" smtClean="0"/>
              <a:t>the company </a:t>
            </a:r>
            <a:r>
              <a:rPr lang="en-US" sz="2000" dirty="0"/>
              <a:t>or </a:t>
            </a:r>
            <a:r>
              <a:rPr lang="en-US" sz="2000" dirty="0" smtClean="0"/>
              <a:t>our </a:t>
            </a:r>
            <a:r>
              <a:rPr lang="en-US" sz="2000" dirty="0"/>
              <a:t>customers, if disclosed</a:t>
            </a:r>
            <a:r>
              <a:rPr lang="en-US" sz="2000" dirty="0" smtClean="0"/>
              <a:t>.</a:t>
            </a:r>
          </a:p>
          <a:p>
            <a:pPr marL="64008" indent="0">
              <a:buNone/>
            </a:pPr>
            <a:endParaRPr lang="en-US" sz="2000" dirty="0"/>
          </a:p>
          <a:p>
            <a:pPr marL="64008" indent="0">
              <a:buNone/>
            </a:pPr>
            <a:r>
              <a:rPr lang="en-US" sz="2000" dirty="0"/>
              <a:t>It also includes information that suppliers </a:t>
            </a:r>
            <a:r>
              <a:rPr lang="en-US" sz="2000" dirty="0" smtClean="0"/>
              <a:t>and customers </a:t>
            </a:r>
            <a:r>
              <a:rPr lang="en-US" sz="2000" dirty="0"/>
              <a:t>have entrusted to us.</a:t>
            </a:r>
          </a:p>
        </p:txBody>
      </p:sp>
      <p:sp>
        <p:nvSpPr>
          <p:cNvPr id="4" name="Slide Number Placeholder 3"/>
          <p:cNvSpPr>
            <a:spLocks noGrp="1"/>
          </p:cNvSpPr>
          <p:nvPr>
            <p:ph type="sldNum" sz="quarter" idx="12"/>
          </p:nvPr>
        </p:nvSpPr>
        <p:spPr/>
        <p:txBody>
          <a:bodyPr/>
          <a:lstStyle/>
          <a:p>
            <a:fld id="{92C7F657-D7AF-4CB6-AA00-F83ADE49421E}" type="slidenum">
              <a:rPr lang="en-US" smtClean="0"/>
              <a:t>29</a:t>
            </a:fld>
            <a:endParaRPr lang="en-US" dirty="0"/>
          </a:p>
        </p:txBody>
      </p:sp>
    </p:spTree>
    <p:extLst>
      <p:ext uri="{BB962C8B-B14F-4D97-AF65-F5344CB8AC3E}">
        <p14:creationId xmlns:p14="http://schemas.microsoft.com/office/powerpoint/2010/main" val="144903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t"/>
          <a:lstStyle/>
          <a:p>
            <a:r>
              <a:rPr lang="en-US" b="1" dirty="0" smtClean="0">
                <a:solidFill>
                  <a:schemeClr val="bg1"/>
                </a:solidFill>
                <a:effectLst/>
              </a:rPr>
              <a:t>Who you are</a:t>
            </a:r>
            <a:endParaRPr lang="en-US" b="1" dirty="0">
              <a:solidFill>
                <a:schemeClr val="bg1"/>
              </a:solidFill>
              <a:effectLst/>
            </a:endParaRPr>
          </a:p>
        </p:txBody>
      </p:sp>
      <p:sp>
        <p:nvSpPr>
          <p:cNvPr id="4" name="Content Placeholder 3"/>
          <p:cNvSpPr>
            <a:spLocks noGrp="1"/>
          </p:cNvSpPr>
          <p:nvPr>
            <p:ph sz="quarter" idx="1"/>
          </p:nvPr>
        </p:nvSpPr>
        <p:spPr/>
        <p:txBody>
          <a:bodyPr>
            <a:normAutofit/>
          </a:bodyPr>
          <a:lstStyle/>
          <a:p>
            <a:pPr>
              <a:buFont typeface="Wingdings" pitchFamily="2" charset="2"/>
              <a:buChar char="§"/>
            </a:pPr>
            <a:r>
              <a:rPr lang="en-US" sz="3200" dirty="0" smtClean="0"/>
              <a:t>You will clearly identify yourself and your relationship with the carrier</a:t>
            </a:r>
            <a:r>
              <a:rPr lang="en-US" sz="3200" dirty="0" smtClean="0"/>
              <a:t>.</a:t>
            </a:r>
          </a:p>
          <a:p>
            <a:pPr>
              <a:buFont typeface="Wingdings" pitchFamily="2" charset="2"/>
              <a:buChar char="§"/>
            </a:pPr>
            <a:endParaRPr lang="en-US" sz="3200" dirty="0" smtClean="0"/>
          </a:p>
          <a:p>
            <a:pPr>
              <a:buFont typeface="Wingdings" pitchFamily="2" charset="2"/>
              <a:buChar char="§"/>
            </a:pPr>
            <a:r>
              <a:rPr lang="en-US" sz="3200" dirty="0" smtClean="0"/>
              <a:t>Disclose you are a licensed insurance agent</a:t>
            </a:r>
            <a:r>
              <a:rPr lang="en-US" sz="3200" dirty="0" smtClean="0"/>
              <a:t>.</a:t>
            </a:r>
          </a:p>
          <a:p>
            <a:pPr>
              <a:buFont typeface="Wingdings" pitchFamily="2" charset="2"/>
              <a:buChar char="§"/>
            </a:pPr>
            <a:endParaRPr lang="en-US" sz="3200" dirty="0" smtClean="0"/>
          </a:p>
          <a:p>
            <a:pPr>
              <a:buFont typeface="Wingdings" pitchFamily="2" charset="2"/>
              <a:buChar char="§"/>
            </a:pPr>
            <a:r>
              <a:rPr lang="en-US" sz="3200" dirty="0" smtClean="0"/>
              <a:t>Never suggest you are an employee of the U.S. government or any carrier.</a:t>
            </a:r>
          </a:p>
          <a:p>
            <a:pPr>
              <a:buFont typeface="Wingdings" pitchFamily="2" charset="2"/>
              <a:buChar char="§"/>
            </a:pPr>
            <a:endParaRPr lang="en-US" sz="3200" dirty="0"/>
          </a:p>
          <a:p>
            <a:pPr marL="64008" indent="0">
              <a:buNone/>
            </a:pPr>
            <a:endParaRPr lang="en-US" sz="2000" dirty="0"/>
          </a:p>
        </p:txBody>
      </p:sp>
      <p:sp>
        <p:nvSpPr>
          <p:cNvPr id="2" name="Slide Number Placeholder 1"/>
          <p:cNvSpPr>
            <a:spLocks noGrp="1"/>
          </p:cNvSpPr>
          <p:nvPr>
            <p:ph type="sldNum" sz="quarter" idx="12"/>
          </p:nvPr>
        </p:nvSpPr>
        <p:spPr/>
        <p:txBody>
          <a:bodyPr/>
          <a:lstStyle/>
          <a:p>
            <a:fld id="{92C7F657-D7AF-4CB6-AA00-F83ADE49421E}" type="slidenum">
              <a:rPr lang="en-US" smtClean="0"/>
              <a:t>3</a:t>
            </a:fld>
            <a:endParaRPr lang="en-US" dirty="0"/>
          </a:p>
        </p:txBody>
      </p:sp>
    </p:spTree>
    <p:extLst>
      <p:ext uri="{BB962C8B-B14F-4D97-AF65-F5344CB8AC3E}">
        <p14:creationId xmlns:p14="http://schemas.microsoft.com/office/powerpoint/2010/main" val="112820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bg1"/>
                </a:solidFill>
                <a:effectLst/>
              </a:rPr>
              <a:t>Sensitive Information</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marL="64008" indent="0">
              <a:buNone/>
            </a:pPr>
            <a:r>
              <a:rPr lang="en-US" sz="2000" dirty="0" smtClean="0"/>
              <a:t>Sensitive client information may include, but is not limited to</a:t>
            </a:r>
            <a:r>
              <a:rPr lang="en-US" sz="2000" dirty="0" smtClean="0"/>
              <a:t>:</a:t>
            </a:r>
          </a:p>
          <a:p>
            <a:pPr marL="64008" indent="0">
              <a:buNone/>
            </a:pPr>
            <a:endParaRPr lang="en-US" sz="2000" dirty="0" smtClean="0"/>
          </a:p>
          <a:p>
            <a:pPr>
              <a:buFont typeface="Wingdings" panose="05000000000000000000" pitchFamily="2" charset="2"/>
              <a:buChar char="§"/>
            </a:pPr>
            <a:r>
              <a:rPr lang="en-US" sz="2000" dirty="0" smtClean="0"/>
              <a:t>Client account </a:t>
            </a:r>
            <a:r>
              <a:rPr lang="en-US" sz="2000" dirty="0" smtClean="0"/>
              <a:t>numbers</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Policy </a:t>
            </a:r>
            <a:r>
              <a:rPr lang="en-US" sz="2000" dirty="0" smtClean="0"/>
              <a:t>numbers</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Financial </a:t>
            </a:r>
            <a:r>
              <a:rPr lang="en-US" sz="2000" dirty="0" smtClean="0"/>
              <a:t>information</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Medical </a:t>
            </a:r>
            <a:r>
              <a:rPr lang="en-US" sz="2000" dirty="0" smtClean="0"/>
              <a:t>information</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Social Security </a:t>
            </a:r>
            <a:r>
              <a:rPr lang="en-US" sz="2000" dirty="0" smtClean="0"/>
              <a:t>numbers</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Medicare ID numbers</a:t>
            </a:r>
            <a:endParaRPr lang="en-US" sz="2000" dirty="0"/>
          </a:p>
        </p:txBody>
      </p:sp>
      <p:sp>
        <p:nvSpPr>
          <p:cNvPr id="4" name="Slide Number Placeholder 3"/>
          <p:cNvSpPr>
            <a:spLocks noGrp="1"/>
          </p:cNvSpPr>
          <p:nvPr>
            <p:ph type="sldNum" sz="quarter" idx="12"/>
          </p:nvPr>
        </p:nvSpPr>
        <p:spPr/>
        <p:txBody>
          <a:bodyPr/>
          <a:lstStyle/>
          <a:p>
            <a:fld id="{92C7F657-D7AF-4CB6-AA00-F83ADE49421E}" type="slidenum">
              <a:rPr lang="en-US" smtClean="0"/>
              <a:t>30</a:t>
            </a:fld>
            <a:endParaRPr lang="en-US" dirty="0"/>
          </a:p>
        </p:txBody>
      </p:sp>
    </p:spTree>
    <p:extLst>
      <p:ext uri="{BB962C8B-B14F-4D97-AF65-F5344CB8AC3E}">
        <p14:creationId xmlns:p14="http://schemas.microsoft.com/office/powerpoint/2010/main" val="168034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81000" y="2819400"/>
            <a:ext cx="8305800" cy="3352800"/>
          </a:xfrm>
        </p:spPr>
        <p:txBody>
          <a:bodyPr>
            <a:noAutofit/>
          </a:bodyPr>
          <a:lstStyle/>
          <a:p>
            <a:pPr marL="64008" indent="0">
              <a:buNone/>
            </a:pPr>
            <a:r>
              <a:rPr lang="en-US" sz="2000" dirty="0" smtClean="0"/>
              <a:t>With </a:t>
            </a:r>
            <a:r>
              <a:rPr lang="en-US" sz="2000" dirty="0"/>
              <a:t>respect to </a:t>
            </a:r>
            <a:r>
              <a:rPr lang="en-US" sz="2000" dirty="0" smtClean="0"/>
              <a:t>health </a:t>
            </a:r>
            <a:r>
              <a:rPr lang="en-US" sz="2000" dirty="0"/>
              <a:t>insurance business, including Medicare </a:t>
            </a:r>
            <a:r>
              <a:rPr lang="en-US" sz="2000" dirty="0" smtClean="0"/>
              <a:t>Supplement insurance, </a:t>
            </a:r>
            <a:r>
              <a:rPr lang="en-US" sz="2000" dirty="0"/>
              <a:t>Medicare Advantage and hospital indemnity business, the </a:t>
            </a:r>
            <a:r>
              <a:rPr lang="en-US" sz="2000" dirty="0" smtClean="0"/>
              <a:t/>
            </a:r>
            <a:br>
              <a:rPr lang="en-US" sz="2000" dirty="0" smtClean="0"/>
            </a:br>
            <a:r>
              <a:rPr lang="en-US" sz="2000" dirty="0" smtClean="0"/>
              <a:t>federal </a:t>
            </a:r>
            <a:r>
              <a:rPr lang="en-US" sz="2000" dirty="0"/>
              <a:t>Health Insurance Portability and Accountability Act (“HIPAA”), along with its </a:t>
            </a:r>
            <a:r>
              <a:rPr lang="en-US" sz="2000" dirty="0" smtClean="0"/>
              <a:t>amendments </a:t>
            </a:r>
            <a:r>
              <a:rPr lang="en-US" sz="2000" dirty="0"/>
              <a:t>and related regulations, govern our use and disclosure of client information. </a:t>
            </a:r>
          </a:p>
        </p:txBody>
      </p:sp>
      <p:sp>
        <p:nvSpPr>
          <p:cNvPr id="4" name="Slide Number Placeholder 3"/>
          <p:cNvSpPr>
            <a:spLocks noGrp="1"/>
          </p:cNvSpPr>
          <p:nvPr>
            <p:ph type="sldNum" sz="quarter" idx="12"/>
          </p:nvPr>
        </p:nvSpPr>
        <p:spPr/>
        <p:txBody>
          <a:bodyPr/>
          <a:lstStyle/>
          <a:p>
            <a:fld id="{92C7F657-D7AF-4CB6-AA00-F83ADE49421E}" type="slidenum">
              <a:rPr lang="en-US" smtClean="0"/>
              <a:t>31</a:t>
            </a:fld>
            <a:endParaRPr lang="en-US" dirty="0"/>
          </a:p>
        </p:txBody>
      </p:sp>
      <p:sp>
        <p:nvSpPr>
          <p:cNvPr id="2" name="Title 1"/>
          <p:cNvSpPr>
            <a:spLocks noGrp="1"/>
          </p:cNvSpPr>
          <p:nvPr>
            <p:ph type="ctrTitle"/>
          </p:nvPr>
        </p:nvSpPr>
        <p:spPr/>
        <p:txBody>
          <a:bodyPr/>
          <a:lstStyle/>
          <a:p>
            <a:r>
              <a:rPr lang="en-US" b="1" dirty="0" smtClean="0">
                <a:solidFill>
                  <a:schemeClr val="tx2">
                    <a:lumMod val="75000"/>
                  </a:schemeClr>
                </a:solidFill>
                <a:effectLst/>
              </a:rPr>
              <a:t>Personal Information</a:t>
            </a:r>
            <a:endParaRPr lang="en-US" b="1" dirty="0">
              <a:solidFill>
                <a:schemeClr val="tx2">
                  <a:lumMod val="75000"/>
                </a:schemeClr>
              </a:solidFill>
              <a:effectLst/>
            </a:endParaRPr>
          </a:p>
        </p:txBody>
      </p:sp>
    </p:spTree>
    <p:extLst>
      <p:ext uri="{BB962C8B-B14F-4D97-AF65-F5344CB8AC3E}">
        <p14:creationId xmlns:p14="http://schemas.microsoft.com/office/powerpoint/2010/main" val="48952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bg1"/>
                </a:solidFill>
                <a:effectLst/>
              </a:rPr>
              <a:t>Protected Health Information (PHI)</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marL="64008" indent="0">
              <a:buNone/>
            </a:pPr>
            <a:r>
              <a:rPr lang="en-US" sz="2000" dirty="0" smtClean="0"/>
              <a:t>HIPAA</a:t>
            </a:r>
            <a:r>
              <a:rPr lang="en-US" sz="2000" dirty="0"/>
              <a:t>-protected data includes Protected Health Information (“PHI”) relating to our clients</a:t>
            </a:r>
            <a:r>
              <a:rPr lang="en-US" sz="2000" dirty="0" smtClean="0"/>
              <a:t>.</a:t>
            </a:r>
          </a:p>
          <a:p>
            <a:pPr marL="64008" indent="0">
              <a:buNone/>
            </a:pPr>
            <a:r>
              <a:rPr lang="en-US" sz="2000" dirty="0" smtClean="0"/>
              <a:t> </a:t>
            </a:r>
            <a:endParaRPr lang="en-US" sz="2000" dirty="0"/>
          </a:p>
          <a:p>
            <a:pPr marL="64008" indent="0">
              <a:buNone/>
            </a:pPr>
            <a:r>
              <a:rPr lang="en-US" sz="2000" dirty="0" smtClean="0"/>
              <a:t>HIPAA</a:t>
            </a:r>
            <a:r>
              <a:rPr lang="en-US" sz="2000" dirty="0"/>
              <a:t> </a:t>
            </a:r>
            <a:r>
              <a:rPr lang="en-US" sz="2000" dirty="0" smtClean="0"/>
              <a:t>includes a </a:t>
            </a:r>
            <a:r>
              <a:rPr lang="en-US" sz="2000" dirty="0"/>
              <a:t>broad definition of </a:t>
            </a:r>
            <a:r>
              <a:rPr lang="en-US" sz="2000" dirty="0" smtClean="0"/>
              <a:t>PHI.</a:t>
            </a:r>
          </a:p>
          <a:p>
            <a:pPr marL="64008" indent="0">
              <a:buNone/>
            </a:pPr>
            <a:r>
              <a:rPr lang="en-US" sz="2000" dirty="0" smtClean="0"/>
              <a:t>A </a:t>
            </a:r>
            <a:r>
              <a:rPr lang="en-US" sz="2000" dirty="0"/>
              <a:t>photocopy of a completed application for insurance (Medicare Advantage application, Medicare Supplement, Hospital Indemnity Plan, etc.) is considered PHI. </a:t>
            </a:r>
          </a:p>
          <a:p>
            <a:pPr marL="64008" indent="0">
              <a:buNone/>
            </a:pPr>
            <a:endParaRPr lang="en-US" sz="2000" dirty="0"/>
          </a:p>
          <a:p>
            <a:pPr marL="64008" indent="0">
              <a:buNone/>
            </a:pPr>
            <a:r>
              <a:rPr lang="en-US" sz="2000" dirty="0"/>
              <a:t>PHI does not only refer just to information on specific health conditions or treatment records</a:t>
            </a:r>
            <a:r>
              <a:rPr lang="en-US" sz="2000" dirty="0" smtClean="0"/>
              <a:t>.</a:t>
            </a:r>
          </a:p>
          <a:p>
            <a:pPr marL="64008" indent="0">
              <a:buNone/>
            </a:pPr>
            <a:r>
              <a:rPr lang="en-US" sz="2000" dirty="0" smtClean="0"/>
              <a:t> </a:t>
            </a:r>
            <a:endParaRPr lang="en-US" sz="2000" dirty="0"/>
          </a:p>
          <a:p>
            <a:pPr marL="64008" indent="0">
              <a:buNone/>
            </a:pPr>
            <a:r>
              <a:rPr lang="en-US" sz="2000" i="1" dirty="0">
                <a:solidFill>
                  <a:srgbClr val="FF6600"/>
                </a:solidFill>
              </a:rPr>
              <a:t>Any identifying data that is associated with a client can be considered PHI. </a:t>
            </a:r>
            <a:endParaRPr lang="en-US" sz="2000" dirty="0">
              <a:solidFill>
                <a:srgbClr val="FF6600"/>
              </a:solidFill>
            </a:endParaRPr>
          </a:p>
        </p:txBody>
      </p:sp>
      <p:sp>
        <p:nvSpPr>
          <p:cNvPr id="4" name="Slide Number Placeholder 3"/>
          <p:cNvSpPr>
            <a:spLocks noGrp="1"/>
          </p:cNvSpPr>
          <p:nvPr>
            <p:ph type="sldNum" sz="quarter" idx="12"/>
          </p:nvPr>
        </p:nvSpPr>
        <p:spPr/>
        <p:txBody>
          <a:bodyPr/>
          <a:lstStyle/>
          <a:p>
            <a:fld id="{92C7F657-D7AF-4CB6-AA00-F83ADE49421E}" type="slidenum">
              <a:rPr lang="en-US" smtClean="0"/>
              <a:t>32</a:t>
            </a:fld>
            <a:endParaRPr lang="en-US" dirty="0"/>
          </a:p>
        </p:txBody>
      </p:sp>
    </p:spTree>
    <p:extLst>
      <p:ext uri="{BB962C8B-B14F-4D97-AF65-F5344CB8AC3E}">
        <p14:creationId xmlns:p14="http://schemas.microsoft.com/office/powerpoint/2010/main" val="23577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a:solidFill>
                  <a:schemeClr val="bg1"/>
                </a:solidFill>
                <a:effectLst/>
              </a:rPr>
              <a:t>Protected Health Information (PHI)</a:t>
            </a:r>
          </a:p>
        </p:txBody>
      </p:sp>
      <p:sp>
        <p:nvSpPr>
          <p:cNvPr id="3" name="Content Placeholder 2"/>
          <p:cNvSpPr>
            <a:spLocks noGrp="1"/>
          </p:cNvSpPr>
          <p:nvPr>
            <p:ph sz="quarter" idx="1"/>
          </p:nvPr>
        </p:nvSpPr>
        <p:spPr/>
        <p:txBody>
          <a:bodyPr>
            <a:normAutofit/>
          </a:bodyPr>
          <a:lstStyle/>
          <a:p>
            <a:pPr marL="64008" indent="0">
              <a:buNone/>
            </a:pPr>
            <a:r>
              <a:rPr lang="en-US" sz="2000" dirty="0" smtClean="0"/>
              <a:t>Protected Health Information may only be used or disclosed for permitted purposes to serve the client’s interests, and only in accordance with applicable privacy policies, carrier agreements</a:t>
            </a:r>
            <a:r>
              <a:rPr lang="en-US" sz="2000" dirty="0"/>
              <a:t>, the provisions of HIPAA, </a:t>
            </a:r>
            <a:r>
              <a:rPr lang="en-US" sz="2000" dirty="0" smtClean="0"/>
              <a:t>and </a:t>
            </a:r>
            <a:r>
              <a:rPr lang="en-US" sz="2000" dirty="0"/>
              <a:t>any other state or federal law. </a:t>
            </a:r>
          </a:p>
        </p:txBody>
      </p:sp>
      <p:sp>
        <p:nvSpPr>
          <p:cNvPr id="4" name="Slide Number Placeholder 3"/>
          <p:cNvSpPr>
            <a:spLocks noGrp="1"/>
          </p:cNvSpPr>
          <p:nvPr>
            <p:ph type="sldNum" sz="quarter" idx="12"/>
          </p:nvPr>
        </p:nvSpPr>
        <p:spPr/>
        <p:txBody>
          <a:bodyPr/>
          <a:lstStyle/>
          <a:p>
            <a:fld id="{92C7F657-D7AF-4CB6-AA00-F83ADE49421E}" type="slidenum">
              <a:rPr lang="en-US" smtClean="0"/>
              <a:t>33</a:t>
            </a:fld>
            <a:endParaRPr lang="en-US" dirty="0"/>
          </a:p>
        </p:txBody>
      </p:sp>
    </p:spTree>
    <p:extLst>
      <p:ext uri="{BB962C8B-B14F-4D97-AF65-F5344CB8AC3E}">
        <p14:creationId xmlns:p14="http://schemas.microsoft.com/office/powerpoint/2010/main" val="226480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rPr>
              <a:t>Protected Health Information (PHI)</a:t>
            </a:r>
          </a:p>
        </p:txBody>
      </p:sp>
      <p:sp>
        <p:nvSpPr>
          <p:cNvPr id="4" name="Slide Number Placeholder 3"/>
          <p:cNvSpPr>
            <a:spLocks noGrp="1"/>
          </p:cNvSpPr>
          <p:nvPr>
            <p:ph type="sldNum" sz="quarter" idx="12"/>
          </p:nvPr>
        </p:nvSpPr>
        <p:spPr/>
        <p:txBody>
          <a:bodyPr/>
          <a:lstStyle/>
          <a:p>
            <a:fld id="{92C7F657-D7AF-4CB6-AA00-F83ADE49421E}" type="slidenum">
              <a:rPr lang="en-US" smtClean="0"/>
              <a:t>34</a:t>
            </a:fld>
            <a:endParaRPr lang="en-US" dirty="0"/>
          </a:p>
        </p:txBody>
      </p:sp>
      <p:sp>
        <p:nvSpPr>
          <p:cNvPr id="3" name="Content Placeholder 2"/>
          <p:cNvSpPr>
            <a:spLocks noGrp="1"/>
          </p:cNvSpPr>
          <p:nvPr>
            <p:ph sz="quarter" idx="1"/>
          </p:nvPr>
        </p:nvSpPr>
        <p:spPr/>
        <p:txBody>
          <a:bodyPr>
            <a:normAutofit/>
          </a:bodyPr>
          <a:lstStyle/>
          <a:p>
            <a:pPr marL="64008" indent="0">
              <a:buNone/>
            </a:pPr>
            <a:r>
              <a:rPr lang="en-US" b="1" dirty="0" smtClean="0"/>
              <a:t>You </a:t>
            </a:r>
            <a:r>
              <a:rPr lang="en-US" b="1" dirty="0"/>
              <a:t>are required: </a:t>
            </a:r>
          </a:p>
          <a:p>
            <a:pPr marL="64008" indent="0">
              <a:buNone/>
            </a:pPr>
            <a:endParaRPr lang="en-US" dirty="0" smtClean="0"/>
          </a:p>
          <a:p>
            <a:pPr marL="64008" indent="0">
              <a:buNone/>
            </a:pPr>
            <a:r>
              <a:rPr lang="en-US" dirty="0" smtClean="0"/>
              <a:t>To </a:t>
            </a:r>
            <a:r>
              <a:rPr lang="en-US" dirty="0"/>
              <a:t>not use or disclose the Protected Information other than as permitted or required in connection with your job duties or as otherwise required by law, and </a:t>
            </a:r>
            <a:endParaRPr lang="en-US" dirty="0" smtClean="0"/>
          </a:p>
          <a:p>
            <a:pPr marL="64008" indent="0">
              <a:buNone/>
            </a:pPr>
            <a:endParaRPr lang="en-US" dirty="0"/>
          </a:p>
          <a:p>
            <a:pPr marL="64008" indent="0">
              <a:buNone/>
            </a:pPr>
            <a:r>
              <a:rPr lang="en-US" dirty="0" smtClean="0"/>
              <a:t>To </a:t>
            </a:r>
            <a:r>
              <a:rPr lang="en-US" dirty="0"/>
              <a:t>use appropriate safeguards to prevent use or disclosure of the Protected Information by unauthorized persons </a:t>
            </a:r>
          </a:p>
          <a:p>
            <a:pPr marL="64008" indent="0">
              <a:buNone/>
            </a:pPr>
            <a:endParaRPr lang="en-US" dirty="0"/>
          </a:p>
        </p:txBody>
      </p:sp>
    </p:spTree>
    <p:extLst>
      <p:ext uri="{BB962C8B-B14F-4D97-AF65-F5344CB8AC3E}">
        <p14:creationId xmlns:p14="http://schemas.microsoft.com/office/powerpoint/2010/main" val="358133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bg1"/>
                </a:solidFill>
                <a:effectLst/>
              </a:rPr>
              <a:t>Safeguards</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marL="64008" indent="0">
              <a:buNone/>
            </a:pPr>
            <a:r>
              <a:rPr lang="en-US" sz="2000" dirty="0" smtClean="0"/>
              <a:t>Such </a:t>
            </a:r>
            <a:r>
              <a:rPr lang="en-US" sz="2000" dirty="0"/>
              <a:t>safeguards include, but are not limited to</a:t>
            </a:r>
            <a:r>
              <a:rPr lang="en-US" sz="2000" dirty="0" smtClean="0"/>
              <a:t>:</a:t>
            </a:r>
          </a:p>
          <a:p>
            <a:pPr marL="64008" indent="0">
              <a:buNone/>
            </a:pPr>
            <a:r>
              <a:rPr lang="en-US" sz="2000" dirty="0" smtClean="0"/>
              <a:t> </a:t>
            </a:r>
            <a:endParaRPr lang="en-US" sz="2000" dirty="0"/>
          </a:p>
          <a:p>
            <a:pPr>
              <a:buFont typeface="Wingdings" panose="05000000000000000000" pitchFamily="2" charset="2"/>
              <a:buChar char="§"/>
            </a:pPr>
            <a:r>
              <a:rPr lang="en-US" sz="2000" dirty="0" smtClean="0"/>
              <a:t>Storing </a:t>
            </a:r>
            <a:r>
              <a:rPr lang="en-US" sz="2000" dirty="0"/>
              <a:t>Protected Information in a secured </a:t>
            </a:r>
            <a:r>
              <a:rPr lang="en-US" sz="2000" dirty="0" smtClean="0"/>
              <a:t>area</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Not </a:t>
            </a:r>
            <a:r>
              <a:rPr lang="en-US" sz="2000" dirty="0"/>
              <a:t>leaving Protected Information </a:t>
            </a:r>
            <a:r>
              <a:rPr lang="en-US" sz="2000" dirty="0" smtClean="0"/>
              <a:t>unattended</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Not </a:t>
            </a:r>
            <a:r>
              <a:rPr lang="en-US" sz="2000" dirty="0"/>
              <a:t>using traditional E-mail as a method of transmitting Protected Information. </a:t>
            </a:r>
          </a:p>
          <a:p>
            <a:pPr marL="64008" indent="0">
              <a:buNone/>
            </a:pPr>
            <a:endParaRPr lang="en-US" sz="2000" dirty="0"/>
          </a:p>
        </p:txBody>
      </p:sp>
      <p:sp>
        <p:nvSpPr>
          <p:cNvPr id="4" name="Slide Number Placeholder 3"/>
          <p:cNvSpPr>
            <a:spLocks noGrp="1"/>
          </p:cNvSpPr>
          <p:nvPr>
            <p:ph type="sldNum" sz="quarter" idx="12"/>
          </p:nvPr>
        </p:nvSpPr>
        <p:spPr/>
        <p:txBody>
          <a:bodyPr/>
          <a:lstStyle/>
          <a:p>
            <a:fld id="{92C7F657-D7AF-4CB6-AA00-F83ADE49421E}" type="slidenum">
              <a:rPr lang="en-US" smtClean="0"/>
              <a:t>35</a:t>
            </a:fld>
            <a:endParaRPr lang="en-US" dirty="0"/>
          </a:p>
        </p:txBody>
      </p:sp>
    </p:spTree>
    <p:extLst>
      <p:ext uri="{BB962C8B-B14F-4D97-AF65-F5344CB8AC3E}">
        <p14:creationId xmlns:p14="http://schemas.microsoft.com/office/powerpoint/2010/main" val="3088253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09600" y="2743200"/>
            <a:ext cx="7924800" cy="3581400"/>
          </a:xfrm>
        </p:spPr>
        <p:txBody>
          <a:bodyPr>
            <a:noAutofit/>
          </a:bodyPr>
          <a:lstStyle/>
          <a:p>
            <a:pPr marL="64008" indent="0">
              <a:buNone/>
            </a:pPr>
            <a:r>
              <a:rPr lang="en-US" sz="2000" dirty="0" smtClean="0"/>
              <a:t>In </a:t>
            </a:r>
            <a:r>
              <a:rPr lang="en-US" sz="2000" dirty="0"/>
              <a:t>the health care and financial services industry, when sensitive information must be sent via email, </a:t>
            </a:r>
            <a:r>
              <a:rPr lang="en-US" sz="2000" dirty="0" smtClean="0"/>
              <a:t/>
            </a:r>
            <a:br>
              <a:rPr lang="en-US" sz="2000" dirty="0" smtClean="0"/>
            </a:br>
            <a:r>
              <a:rPr lang="en-US" sz="2000" dirty="0" smtClean="0"/>
              <a:t>the </a:t>
            </a:r>
            <a:r>
              <a:rPr lang="en-US" sz="2000" dirty="0"/>
              <a:t>email must be encrypted. </a:t>
            </a:r>
            <a:endParaRPr lang="en-US" sz="2000" dirty="0" smtClean="0"/>
          </a:p>
          <a:p>
            <a:pPr marL="64008" indent="0">
              <a:buNone/>
            </a:pPr>
            <a:endParaRPr lang="en-US" sz="2000" dirty="0"/>
          </a:p>
          <a:p>
            <a:pPr marL="64008" indent="0">
              <a:buNone/>
            </a:pPr>
            <a:r>
              <a:rPr lang="en-US" sz="2000" dirty="0"/>
              <a:t>You may have encountered a secure, encrypted email before if you </a:t>
            </a:r>
            <a:r>
              <a:rPr lang="en-US" sz="2000" dirty="0" smtClean="0"/>
              <a:t/>
            </a:r>
            <a:br>
              <a:rPr lang="en-US" sz="2000" dirty="0" smtClean="0"/>
            </a:br>
            <a:r>
              <a:rPr lang="en-US" sz="2000" dirty="0" smtClean="0"/>
              <a:t>ever </a:t>
            </a:r>
            <a:r>
              <a:rPr lang="en-US" sz="2000" dirty="0"/>
              <a:t>received an email where you </a:t>
            </a:r>
            <a:r>
              <a:rPr lang="en-US" sz="2000" dirty="0" smtClean="0"/>
              <a:t/>
            </a:r>
            <a:br>
              <a:rPr lang="en-US" sz="2000" dirty="0" smtClean="0"/>
            </a:br>
            <a:r>
              <a:rPr lang="en-US" sz="2000" dirty="0" smtClean="0"/>
              <a:t>were </a:t>
            </a:r>
            <a:r>
              <a:rPr lang="en-US" sz="2000" dirty="0"/>
              <a:t>required to enter a user ID </a:t>
            </a:r>
            <a:r>
              <a:rPr lang="en-US" sz="2000" dirty="0" smtClean="0"/>
              <a:t/>
            </a:r>
            <a:br>
              <a:rPr lang="en-US" sz="2000" dirty="0" smtClean="0"/>
            </a:br>
            <a:r>
              <a:rPr lang="en-US" sz="2000" dirty="0" smtClean="0"/>
              <a:t>and </a:t>
            </a:r>
            <a:r>
              <a:rPr lang="en-US" sz="2000" dirty="0"/>
              <a:t>password before being able </a:t>
            </a:r>
            <a:r>
              <a:rPr lang="en-US" sz="2000" dirty="0" smtClean="0"/>
              <a:t/>
            </a:r>
            <a:br>
              <a:rPr lang="en-US" sz="2000" dirty="0" smtClean="0"/>
            </a:br>
            <a:r>
              <a:rPr lang="en-US" sz="2000" dirty="0" smtClean="0"/>
              <a:t>to </a:t>
            </a:r>
            <a:r>
              <a:rPr lang="en-US" sz="2000" dirty="0"/>
              <a:t>view the email. </a:t>
            </a:r>
          </a:p>
        </p:txBody>
      </p:sp>
      <p:sp>
        <p:nvSpPr>
          <p:cNvPr id="4" name="Slide Number Placeholder 3"/>
          <p:cNvSpPr>
            <a:spLocks noGrp="1"/>
          </p:cNvSpPr>
          <p:nvPr>
            <p:ph type="sldNum" sz="quarter" idx="12"/>
          </p:nvPr>
        </p:nvSpPr>
        <p:spPr/>
        <p:txBody>
          <a:bodyPr/>
          <a:lstStyle/>
          <a:p>
            <a:fld id="{92C7F657-D7AF-4CB6-AA00-F83ADE49421E}" type="slidenum">
              <a:rPr lang="en-US" smtClean="0"/>
              <a:t>36</a:t>
            </a:fld>
            <a:endParaRPr lang="en-US" dirty="0"/>
          </a:p>
        </p:txBody>
      </p:sp>
      <p:sp>
        <p:nvSpPr>
          <p:cNvPr id="2" name="Title 1"/>
          <p:cNvSpPr>
            <a:spLocks noGrp="1"/>
          </p:cNvSpPr>
          <p:nvPr>
            <p:ph type="title"/>
          </p:nvPr>
        </p:nvSpPr>
        <p:spPr/>
        <p:txBody>
          <a:bodyPr/>
          <a:lstStyle/>
          <a:p>
            <a:r>
              <a:rPr lang="en-US" dirty="0" smtClean="0"/>
              <a:t>Encryption</a:t>
            </a:r>
            <a:endParaRPr lang="en-US" dirty="0"/>
          </a:p>
        </p:txBody>
      </p:sp>
    </p:spTree>
    <p:extLst>
      <p:ext uri="{BB962C8B-B14F-4D97-AF65-F5344CB8AC3E}">
        <p14:creationId xmlns:p14="http://schemas.microsoft.com/office/powerpoint/2010/main" val="621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bg1"/>
                </a:solidFill>
                <a:effectLst/>
              </a:rPr>
              <a:t>Transmitting Sensitive Data</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marL="64008" indent="0">
              <a:buNone/>
            </a:pPr>
            <a:r>
              <a:rPr lang="en-US" sz="2000" dirty="0" smtClean="0"/>
              <a:t>When </a:t>
            </a:r>
            <a:r>
              <a:rPr lang="en-US" sz="2000" dirty="0"/>
              <a:t>it is absolutely necessary for you to transmit sensitive data, you have several options</a:t>
            </a:r>
            <a:r>
              <a:rPr lang="en-US" sz="2000" dirty="0" smtClean="0"/>
              <a:t>:</a:t>
            </a:r>
          </a:p>
          <a:p>
            <a:pPr marL="64008" indent="0">
              <a:buNone/>
            </a:pPr>
            <a:endParaRPr lang="en-US" sz="2000" dirty="0"/>
          </a:p>
          <a:p>
            <a:pPr>
              <a:buFont typeface="Wingdings" panose="05000000000000000000" pitchFamily="2" charset="2"/>
              <a:buChar char="§"/>
            </a:pPr>
            <a:r>
              <a:rPr lang="en-US" sz="2000" dirty="0" smtClean="0"/>
              <a:t>By </a:t>
            </a:r>
            <a:r>
              <a:rPr lang="en-US" sz="2000" dirty="0"/>
              <a:t>secure/encrypted </a:t>
            </a:r>
            <a:r>
              <a:rPr lang="en-US" sz="2000" dirty="0" smtClean="0"/>
              <a:t>email</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By </a:t>
            </a:r>
            <a:r>
              <a:rPr lang="en-US" sz="2000" dirty="0" smtClean="0"/>
              <a:t>facsimile</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By </a:t>
            </a:r>
            <a:r>
              <a:rPr lang="en-US" sz="2000" dirty="0"/>
              <a:t>overnight courier with </a:t>
            </a:r>
            <a:r>
              <a:rPr lang="en-US" sz="2000" dirty="0" smtClean="0"/>
              <a:t>tracking</a:t>
            </a:r>
            <a:endParaRPr lang="en-US" sz="2000" dirty="0"/>
          </a:p>
        </p:txBody>
      </p:sp>
      <p:sp>
        <p:nvSpPr>
          <p:cNvPr id="4" name="Slide Number Placeholder 3"/>
          <p:cNvSpPr>
            <a:spLocks noGrp="1"/>
          </p:cNvSpPr>
          <p:nvPr>
            <p:ph type="sldNum" sz="quarter" idx="12"/>
          </p:nvPr>
        </p:nvSpPr>
        <p:spPr/>
        <p:txBody>
          <a:bodyPr/>
          <a:lstStyle/>
          <a:p>
            <a:fld id="{92C7F657-D7AF-4CB6-AA00-F83ADE49421E}" type="slidenum">
              <a:rPr lang="en-US" smtClean="0"/>
              <a:t>37</a:t>
            </a:fld>
            <a:endParaRPr lang="en-US" dirty="0"/>
          </a:p>
        </p:txBody>
      </p:sp>
    </p:spTree>
    <p:extLst>
      <p:ext uri="{BB962C8B-B14F-4D97-AF65-F5344CB8AC3E}">
        <p14:creationId xmlns:p14="http://schemas.microsoft.com/office/powerpoint/2010/main" val="365972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dirty="0" smtClean="0">
                <a:solidFill>
                  <a:schemeClr val="bg1"/>
                </a:solidFill>
                <a:effectLst/>
              </a:rPr>
              <a:t>Mobile Devices and Tablets</a:t>
            </a:r>
            <a:endParaRPr lang="en-US" b="1" dirty="0">
              <a:solidFill>
                <a:schemeClr val="bg1"/>
              </a:solidFill>
              <a:effectLst/>
            </a:endParaRPr>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
            </a:pPr>
            <a:r>
              <a:rPr lang="en-US" sz="2000" dirty="0" smtClean="0"/>
              <a:t>If you use a mobile device or tablet to access and view confidential or sensitive information or PHI, you must use safeguards to ensure confidentiality of data</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Auto-lock features with passcode protection must always be utilized.</a:t>
            </a:r>
            <a:endParaRPr lang="en-US" sz="2000" dirty="0"/>
          </a:p>
        </p:txBody>
      </p:sp>
      <p:sp>
        <p:nvSpPr>
          <p:cNvPr id="4" name="Slide Number Placeholder 3"/>
          <p:cNvSpPr>
            <a:spLocks noGrp="1"/>
          </p:cNvSpPr>
          <p:nvPr>
            <p:ph type="sldNum" sz="quarter" idx="12"/>
          </p:nvPr>
        </p:nvSpPr>
        <p:spPr/>
        <p:txBody>
          <a:bodyPr/>
          <a:lstStyle/>
          <a:p>
            <a:fld id="{92C7F657-D7AF-4CB6-AA00-F83ADE49421E}" type="slidenum">
              <a:rPr lang="en-US" smtClean="0"/>
              <a:t>38</a:t>
            </a:fld>
            <a:endParaRPr lang="en-US" dirty="0"/>
          </a:p>
        </p:txBody>
      </p:sp>
    </p:spTree>
    <p:extLst>
      <p:ext uri="{BB962C8B-B14F-4D97-AF65-F5344CB8AC3E}">
        <p14:creationId xmlns:p14="http://schemas.microsoft.com/office/powerpoint/2010/main" val="548840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09600" y="2743200"/>
            <a:ext cx="7924800" cy="3276600"/>
          </a:xfrm>
        </p:spPr>
        <p:txBody>
          <a:bodyPr>
            <a:noAutofit/>
          </a:bodyPr>
          <a:lstStyle/>
          <a:p>
            <a:pPr>
              <a:buFont typeface="Wingdings" panose="05000000000000000000" pitchFamily="2" charset="2"/>
              <a:buChar char="§"/>
            </a:pPr>
            <a:r>
              <a:rPr lang="en-US" sz="2000" dirty="0" smtClean="0"/>
              <a:t>You </a:t>
            </a:r>
            <a:r>
              <a:rPr lang="en-US" sz="2000" dirty="0"/>
              <a:t>must immediately report </a:t>
            </a:r>
            <a:r>
              <a:rPr lang="en-US" sz="2000" dirty="0" smtClean="0"/>
              <a:t>to the Company’s HIPAA </a:t>
            </a:r>
            <a:r>
              <a:rPr lang="en-US" sz="2000" dirty="0"/>
              <a:t>Privacy Officer, any use or disclosure of the Protected Information that you believe may </a:t>
            </a:r>
            <a:r>
              <a:rPr lang="en-US" sz="2000" dirty="0" smtClean="0"/>
              <a:t/>
            </a:r>
            <a:br>
              <a:rPr lang="en-US" sz="2000" dirty="0" smtClean="0"/>
            </a:br>
            <a:r>
              <a:rPr lang="en-US" sz="2000" dirty="0" smtClean="0"/>
              <a:t>have </a:t>
            </a:r>
            <a:r>
              <a:rPr lang="en-US" sz="2000" dirty="0"/>
              <a:t>been in violation </a:t>
            </a:r>
            <a:r>
              <a:rPr lang="en-US" sz="2000" dirty="0" smtClean="0"/>
              <a:t>of the </a:t>
            </a:r>
            <a:r>
              <a:rPr lang="en-US" sz="2000" dirty="0" smtClean="0"/>
              <a:t/>
            </a:r>
            <a:br>
              <a:rPr lang="en-US" sz="2000" dirty="0" smtClean="0"/>
            </a:br>
            <a:r>
              <a:rPr lang="en-US" sz="2000" dirty="0" smtClean="0"/>
              <a:t>Company’s</a:t>
            </a:r>
            <a:r>
              <a:rPr lang="en-US" sz="2000" b="1" i="1" dirty="0" smtClean="0"/>
              <a:t> </a:t>
            </a:r>
            <a:r>
              <a:rPr lang="en-US" sz="2000" dirty="0"/>
              <a:t>Privacy Policy, any agreement with an insurance carrier (including a business associate agreement</a:t>
            </a:r>
            <a:r>
              <a:rPr lang="en-US" sz="2000" dirty="0" smtClean="0"/>
              <a:t>), </a:t>
            </a:r>
            <a:r>
              <a:rPr lang="en-US" sz="2000" dirty="0"/>
              <a:t>or state or federal law. </a:t>
            </a:r>
          </a:p>
        </p:txBody>
      </p:sp>
      <p:sp>
        <p:nvSpPr>
          <p:cNvPr id="4" name="Slide Number Placeholder 3"/>
          <p:cNvSpPr>
            <a:spLocks noGrp="1"/>
          </p:cNvSpPr>
          <p:nvPr>
            <p:ph type="sldNum" sz="quarter" idx="12"/>
          </p:nvPr>
        </p:nvSpPr>
        <p:spPr/>
        <p:txBody>
          <a:bodyPr/>
          <a:lstStyle/>
          <a:p>
            <a:fld id="{92C7F657-D7AF-4CB6-AA00-F83ADE49421E}" type="slidenum">
              <a:rPr lang="en-US" smtClean="0"/>
              <a:t>39</a:t>
            </a:fld>
            <a:endParaRPr lang="en-US" dirty="0"/>
          </a:p>
        </p:txBody>
      </p:sp>
      <p:sp>
        <p:nvSpPr>
          <p:cNvPr id="2" name="Title 1"/>
          <p:cNvSpPr>
            <a:spLocks noGrp="1"/>
          </p:cNvSpPr>
          <p:nvPr>
            <p:ph type="title"/>
          </p:nvPr>
        </p:nvSpPr>
        <p:spPr/>
        <p:txBody>
          <a:bodyPr anchor="t"/>
          <a:lstStyle/>
          <a:p>
            <a:r>
              <a:rPr lang="en-US" b="1" dirty="0" smtClean="0">
                <a:solidFill>
                  <a:schemeClr val="bg1"/>
                </a:solidFill>
                <a:effectLst/>
              </a:rPr>
              <a:t>Reporting a Violation</a:t>
            </a:r>
            <a:endParaRPr lang="en-US" b="1" dirty="0">
              <a:solidFill>
                <a:schemeClr val="bg1"/>
              </a:solidFill>
              <a:effectLst/>
            </a:endParaRPr>
          </a:p>
        </p:txBody>
      </p:sp>
    </p:spTree>
    <p:extLst>
      <p:ext uri="{BB962C8B-B14F-4D97-AF65-F5344CB8AC3E}">
        <p14:creationId xmlns:p14="http://schemas.microsoft.com/office/powerpoint/2010/main" val="150593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1295400"/>
          </a:xfrm>
        </p:spPr>
        <p:txBody>
          <a:bodyPr anchor="t"/>
          <a:lstStyle/>
          <a:p>
            <a:r>
              <a:rPr lang="en-US" b="1" dirty="0" smtClean="0">
                <a:solidFill>
                  <a:schemeClr val="bg1"/>
                </a:solidFill>
                <a:effectLst/>
              </a:rPr>
              <a:t>Inappropriate </a:t>
            </a:r>
            <a:r>
              <a:rPr lang="en-US" b="1" dirty="0" smtClean="0">
                <a:solidFill>
                  <a:schemeClr val="bg1"/>
                </a:solidFill>
                <a:effectLst/>
              </a:rPr>
              <a:t>Use </a:t>
            </a:r>
            <a:r>
              <a:rPr lang="en-US" b="1" dirty="0" smtClean="0">
                <a:solidFill>
                  <a:schemeClr val="bg1"/>
                </a:solidFill>
                <a:effectLst/>
              </a:rPr>
              <a:t>of </a:t>
            </a:r>
            <a:r>
              <a:rPr lang="en-US" b="1" dirty="0" smtClean="0">
                <a:solidFill>
                  <a:schemeClr val="bg1"/>
                </a:solidFill>
                <a:effectLst/>
              </a:rPr>
              <a:t>Designation</a:t>
            </a:r>
            <a:endParaRPr lang="en-US" b="1" dirty="0">
              <a:solidFill>
                <a:schemeClr val="bg1"/>
              </a:solidFill>
              <a:effectLst/>
            </a:endParaRPr>
          </a:p>
        </p:txBody>
      </p:sp>
      <p:sp>
        <p:nvSpPr>
          <p:cNvPr id="5" name="Content Placeholder 4"/>
          <p:cNvSpPr>
            <a:spLocks noGrp="1"/>
          </p:cNvSpPr>
          <p:nvPr>
            <p:ph sz="quarter" idx="1"/>
          </p:nvPr>
        </p:nvSpPr>
        <p:spPr/>
        <p:txBody>
          <a:bodyPr>
            <a:normAutofit fontScale="85000" lnSpcReduction="10000"/>
          </a:bodyPr>
          <a:lstStyle/>
          <a:p>
            <a:pPr marL="64008" indent="0">
              <a:buNone/>
            </a:pPr>
            <a:r>
              <a:rPr lang="en-US" sz="3200" dirty="0" smtClean="0"/>
              <a:t>You will not falsely imply that you</a:t>
            </a:r>
            <a:r>
              <a:rPr lang="en-US" sz="3200" dirty="0" smtClean="0"/>
              <a:t>:</a:t>
            </a:r>
          </a:p>
          <a:p>
            <a:pPr marL="64008" indent="0">
              <a:buNone/>
            </a:pPr>
            <a:endParaRPr lang="en-US" sz="3200" dirty="0" smtClean="0"/>
          </a:p>
          <a:p>
            <a:pPr>
              <a:buFont typeface="Wingdings" pitchFamily="2" charset="2"/>
              <a:buChar char="§"/>
            </a:pPr>
            <a:r>
              <a:rPr lang="en-US" sz="3200" dirty="0" smtClean="0"/>
              <a:t>Possess special financial knowledge or have obtained specialized financial training</a:t>
            </a:r>
            <a:r>
              <a:rPr lang="en-US" sz="3200" dirty="0" smtClean="0"/>
              <a:t>; or</a:t>
            </a:r>
          </a:p>
          <a:p>
            <a:pPr>
              <a:buFont typeface="Wingdings" pitchFamily="2" charset="2"/>
              <a:buChar char="§"/>
            </a:pPr>
            <a:endParaRPr lang="en-US" sz="3200" dirty="0" smtClean="0"/>
          </a:p>
          <a:p>
            <a:pPr>
              <a:buFont typeface="Wingdings" pitchFamily="2" charset="2"/>
              <a:buChar char="§"/>
            </a:pPr>
            <a:r>
              <a:rPr lang="en-US" sz="3200" dirty="0" smtClean="0"/>
              <a:t>You will not use terms such as “financial advisor” to falsely imply that you are licensed or qualified to discuss, sell or recommend financial products other than insurance products.</a:t>
            </a:r>
          </a:p>
        </p:txBody>
      </p:sp>
      <p:sp>
        <p:nvSpPr>
          <p:cNvPr id="3" name="Slide Number Placeholder 2"/>
          <p:cNvSpPr>
            <a:spLocks noGrp="1"/>
          </p:cNvSpPr>
          <p:nvPr>
            <p:ph type="sldNum" sz="quarter" idx="12"/>
          </p:nvPr>
        </p:nvSpPr>
        <p:spPr/>
        <p:txBody>
          <a:bodyPr/>
          <a:lstStyle/>
          <a:p>
            <a:fld id="{92C7F657-D7AF-4CB6-AA00-F83ADE49421E}" type="slidenum">
              <a:rPr lang="en-US" smtClean="0"/>
              <a:t>4</a:t>
            </a:fld>
            <a:endParaRPr lang="en-US" dirty="0"/>
          </a:p>
        </p:txBody>
      </p:sp>
    </p:spTree>
    <p:extLst>
      <p:ext uri="{BB962C8B-B14F-4D97-AF65-F5344CB8AC3E}">
        <p14:creationId xmlns:p14="http://schemas.microsoft.com/office/powerpoint/2010/main" val="301541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371600" y="2819400"/>
            <a:ext cx="6400800" cy="3048000"/>
          </a:xfrm>
        </p:spPr>
        <p:txBody>
          <a:bodyPr>
            <a:normAutofit fontScale="70000" lnSpcReduction="20000"/>
          </a:bodyPr>
          <a:lstStyle/>
          <a:p>
            <a:pPr marL="64008" indent="0">
              <a:buNone/>
            </a:pPr>
            <a:r>
              <a:rPr lang="en-US" sz="3200" dirty="0" smtClean="0"/>
              <a:t>Anonymous reporting may be made through the Toll-Free Hotline provided by the Company’s Third Party Hotline Service</a:t>
            </a:r>
            <a:r>
              <a:rPr lang="en-US" sz="3200" dirty="0" smtClean="0"/>
              <a:t>:</a:t>
            </a:r>
          </a:p>
          <a:p>
            <a:pPr marL="64008" indent="0">
              <a:buNone/>
            </a:pPr>
            <a:endParaRPr lang="en-US" sz="3200" dirty="0" smtClean="0"/>
          </a:p>
          <a:p>
            <a:pPr marL="64008" indent="0" algn="ctr">
              <a:buNone/>
            </a:pPr>
            <a:r>
              <a:rPr lang="en-US" sz="3200" i="1" dirty="0" smtClean="0">
                <a:solidFill>
                  <a:schemeClr val="accent1"/>
                </a:solidFill>
              </a:rPr>
              <a:t>Taylor White Accounting and Finance</a:t>
            </a:r>
          </a:p>
          <a:p>
            <a:pPr marL="64008" indent="0" algn="ctr">
              <a:buNone/>
            </a:pPr>
            <a:r>
              <a:rPr lang="en-US" sz="3200" i="1" dirty="0" smtClean="0">
                <a:solidFill>
                  <a:schemeClr val="accent1"/>
                </a:solidFill>
              </a:rPr>
              <a:t>(888) 368-7988</a:t>
            </a:r>
            <a:r>
              <a:rPr lang="en-US" sz="3200" i="1" dirty="0">
                <a:solidFill>
                  <a:schemeClr val="accent1"/>
                </a:solidFill>
              </a:rPr>
              <a:t>.</a:t>
            </a:r>
            <a:endParaRPr lang="en-US" sz="3200" i="1" dirty="0" smtClean="0">
              <a:solidFill>
                <a:schemeClr val="accent1"/>
              </a:solidFill>
            </a:endParaRPr>
          </a:p>
          <a:p>
            <a:pPr marL="64008" indent="0" algn="ctr">
              <a:buNone/>
            </a:pPr>
            <a:endParaRPr lang="en-US" sz="3200" dirty="0" smtClean="0"/>
          </a:p>
          <a:p>
            <a:pPr marL="64008" indent="0" algn="ctr">
              <a:buNone/>
            </a:pPr>
            <a:endParaRPr lang="en-US" sz="3200" dirty="0"/>
          </a:p>
          <a:p>
            <a:pPr marL="64008" indent="0" algn="ctr">
              <a:buNone/>
            </a:pPr>
            <a:endParaRPr lang="en-US" sz="3200" dirty="0" smtClean="0"/>
          </a:p>
          <a:p>
            <a:pPr marL="64008" indent="0" algn="ctr">
              <a:buNone/>
            </a:pPr>
            <a:endParaRPr lang="en-US" sz="3200" dirty="0"/>
          </a:p>
        </p:txBody>
      </p:sp>
      <p:sp>
        <p:nvSpPr>
          <p:cNvPr id="4" name="Slide Number Placeholder 3"/>
          <p:cNvSpPr>
            <a:spLocks noGrp="1"/>
          </p:cNvSpPr>
          <p:nvPr>
            <p:ph type="sldNum" sz="quarter" idx="12"/>
          </p:nvPr>
        </p:nvSpPr>
        <p:spPr/>
        <p:txBody>
          <a:bodyPr/>
          <a:lstStyle/>
          <a:p>
            <a:fld id="{92C7F657-D7AF-4CB6-AA00-F83ADE49421E}" type="slidenum">
              <a:rPr lang="en-US" smtClean="0"/>
              <a:t>40</a:t>
            </a:fld>
            <a:endParaRPr lang="en-US" dirty="0"/>
          </a:p>
        </p:txBody>
      </p:sp>
      <p:sp>
        <p:nvSpPr>
          <p:cNvPr id="2" name="Title 1"/>
          <p:cNvSpPr>
            <a:spLocks noGrp="1"/>
          </p:cNvSpPr>
          <p:nvPr>
            <p:ph type="ctrTitle"/>
          </p:nvPr>
        </p:nvSpPr>
        <p:spPr/>
        <p:txBody>
          <a:bodyPr/>
          <a:lstStyle/>
          <a:p>
            <a:r>
              <a:rPr lang="en-US" b="1" dirty="0" smtClean="0">
                <a:solidFill>
                  <a:schemeClr val="bg1"/>
                </a:solidFill>
                <a:effectLst/>
              </a:rPr>
              <a:t>Anonymous Reporting</a:t>
            </a:r>
            <a:endParaRPr lang="en-US" b="1" dirty="0">
              <a:solidFill>
                <a:schemeClr val="bg1"/>
              </a:solidFill>
              <a:effectLst/>
            </a:endParaRPr>
          </a:p>
        </p:txBody>
      </p:sp>
    </p:spTree>
    <p:extLst>
      <p:ext uri="{BB962C8B-B14F-4D97-AF65-F5344CB8AC3E}">
        <p14:creationId xmlns:p14="http://schemas.microsoft.com/office/powerpoint/2010/main" val="3359283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92C7F657-D7AF-4CB6-AA00-F83ADE49421E}" type="slidenum">
              <a:rPr lang="en-US" smtClean="0"/>
              <a:t>41</a:t>
            </a:fld>
            <a:endParaRPr lang="en-US" dirty="0"/>
          </a:p>
        </p:txBody>
      </p:sp>
      <p:sp>
        <p:nvSpPr>
          <p:cNvPr id="5" name="Title 4"/>
          <p:cNvSpPr>
            <a:spLocks noGrp="1"/>
          </p:cNvSpPr>
          <p:nvPr>
            <p:ph type="ctrTitle"/>
          </p:nvPr>
        </p:nvSpPr>
        <p:spPr/>
        <p:txBody>
          <a:bodyPr>
            <a:normAutofit/>
          </a:bodyPr>
          <a:lstStyle/>
          <a:p>
            <a:pPr algn="ctr"/>
            <a:r>
              <a:rPr lang="en-US" sz="6600" b="1" dirty="0" smtClean="0">
                <a:solidFill>
                  <a:schemeClr val="tx1"/>
                </a:solidFill>
              </a:rPr>
              <a:t>Thank You</a:t>
            </a:r>
            <a:endParaRPr lang="en-US" sz="6600" b="1" dirty="0">
              <a:solidFill>
                <a:schemeClr val="tx1"/>
              </a:solidFill>
            </a:endParaRPr>
          </a:p>
        </p:txBody>
      </p:sp>
    </p:spTree>
    <p:extLst>
      <p:ext uri="{BB962C8B-B14F-4D97-AF65-F5344CB8AC3E}">
        <p14:creationId xmlns:p14="http://schemas.microsoft.com/office/powerpoint/2010/main" val="3177207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762000" y="2819400"/>
            <a:ext cx="7620000" cy="3352800"/>
          </a:xfrm>
        </p:spPr>
        <p:txBody>
          <a:bodyPr>
            <a:noAutofit/>
          </a:bodyPr>
          <a:lstStyle/>
          <a:p>
            <a:r>
              <a:rPr lang="en-US" sz="1200" dirty="0"/>
              <a:t>For agent use only.  Not for use with consumers.  Certain exclusions and limitations may apply.  Not affiliated with the United States government or the federal Medicare program.  The content of this presentation reflects the opinion of the presenter and not necessarily the opinion of any entity with which the presenter has a business relationship.  This information is provided for educational purposes.  The ongoing implementation of laws, rules, and regulations may call for information in this presentation to be revised.  Neither the presenter, nor any entity with which the presenter may be affiliated, contracted, or employed, provide tax, investment, or legal advice.  </a:t>
            </a:r>
          </a:p>
          <a:p>
            <a:pPr marL="64008" indent="0" algn="ctr">
              <a:buNone/>
            </a:pPr>
            <a:endParaRPr lang="en-US" sz="1200" dirty="0" smtClean="0"/>
          </a:p>
          <a:p>
            <a:pPr marL="64008" indent="0" algn="ctr">
              <a:buNone/>
            </a:pPr>
            <a:endParaRPr lang="en-US" sz="1200" dirty="0"/>
          </a:p>
          <a:p>
            <a:pPr marL="64008" indent="0" algn="ctr">
              <a:buNone/>
            </a:pPr>
            <a:endParaRPr lang="en-US" sz="1200" dirty="0" smtClean="0"/>
          </a:p>
          <a:p>
            <a:pPr marL="64008" indent="0" algn="ctr">
              <a:buNone/>
            </a:pPr>
            <a:endParaRPr lang="en-US" sz="1200" dirty="0"/>
          </a:p>
        </p:txBody>
      </p:sp>
      <p:sp>
        <p:nvSpPr>
          <p:cNvPr id="4" name="Slide Number Placeholder 3"/>
          <p:cNvSpPr>
            <a:spLocks noGrp="1"/>
          </p:cNvSpPr>
          <p:nvPr>
            <p:ph type="sldNum" sz="quarter" idx="12"/>
          </p:nvPr>
        </p:nvSpPr>
        <p:spPr/>
        <p:txBody>
          <a:bodyPr/>
          <a:lstStyle/>
          <a:p>
            <a:fld id="{92C7F657-D7AF-4CB6-AA00-F83ADE49421E}" type="slidenum">
              <a:rPr lang="en-US" smtClean="0"/>
              <a:t>42</a:t>
            </a:fld>
            <a:endParaRPr lang="en-US" dirty="0"/>
          </a:p>
        </p:txBody>
      </p:sp>
      <p:sp>
        <p:nvSpPr>
          <p:cNvPr id="5" name="Title 4"/>
          <p:cNvSpPr>
            <a:spLocks noGrp="1"/>
          </p:cNvSpPr>
          <p:nvPr>
            <p:ph type="ctrTitle"/>
          </p:nvPr>
        </p:nvSpPr>
        <p:spPr/>
        <p:txBody>
          <a:bodyPr/>
          <a:lstStyle/>
          <a:p>
            <a:endParaRPr lang="en-US"/>
          </a:p>
        </p:txBody>
      </p:sp>
    </p:spTree>
    <p:extLst>
      <p:ext uri="{BB962C8B-B14F-4D97-AF65-F5344CB8AC3E}">
        <p14:creationId xmlns:p14="http://schemas.microsoft.com/office/powerpoint/2010/main" val="167246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schemeClr>
                </a:solidFill>
                <a:effectLst/>
              </a:rPr>
              <a:t>Anti-Discrimination</a:t>
            </a:r>
            <a:endParaRPr lang="en-US" b="1" dirty="0">
              <a:solidFill>
                <a:schemeClr val="tx2">
                  <a:lumMod val="75000"/>
                </a:schemeClr>
              </a:solidFill>
              <a:effectLst/>
            </a:endParaRPr>
          </a:p>
        </p:txBody>
      </p:sp>
      <p:sp>
        <p:nvSpPr>
          <p:cNvPr id="5" name="Slide Number Placeholder 4"/>
          <p:cNvSpPr>
            <a:spLocks noGrp="1"/>
          </p:cNvSpPr>
          <p:nvPr>
            <p:ph type="sldNum" sz="quarter" idx="12"/>
          </p:nvPr>
        </p:nvSpPr>
        <p:spPr/>
        <p:txBody>
          <a:bodyPr/>
          <a:lstStyle/>
          <a:p>
            <a:fld id="{92C7F657-D7AF-4CB6-AA00-F83ADE49421E}" type="slidenum">
              <a:rPr lang="en-US" smtClean="0"/>
              <a:t>5</a:t>
            </a:fld>
            <a:endParaRPr lang="en-US" dirty="0"/>
          </a:p>
        </p:txBody>
      </p:sp>
      <p:sp>
        <p:nvSpPr>
          <p:cNvPr id="3" name="Content Placeholder 2"/>
          <p:cNvSpPr>
            <a:spLocks noGrp="1"/>
          </p:cNvSpPr>
          <p:nvPr>
            <p:ph sz="half" idx="1"/>
          </p:nvPr>
        </p:nvSpPr>
        <p:spPr/>
        <p:txBody>
          <a:bodyPr>
            <a:noAutofit/>
          </a:bodyPr>
          <a:lstStyle/>
          <a:p>
            <a:pPr>
              <a:buFont typeface="Wingdings" pitchFamily="2" charset="2"/>
              <a:buChar char="§"/>
            </a:pPr>
            <a:r>
              <a:rPr lang="en-US" sz="2400" dirty="0" smtClean="0"/>
              <a:t>Discrimination or harassment of any kind is not permitted</a:t>
            </a:r>
            <a:r>
              <a:rPr lang="en-US" sz="2400" dirty="0" smtClean="0"/>
              <a:t>.</a:t>
            </a:r>
          </a:p>
          <a:p>
            <a:pPr>
              <a:buFont typeface="Wingdings" pitchFamily="2" charset="2"/>
              <a:buChar char="§"/>
            </a:pPr>
            <a:endParaRPr lang="en-US" sz="2400" dirty="0" smtClean="0"/>
          </a:p>
          <a:p>
            <a:pPr>
              <a:buFont typeface="Wingdings" pitchFamily="2" charset="2"/>
              <a:buChar char="§"/>
            </a:pPr>
            <a:r>
              <a:rPr lang="en-US" sz="2400" dirty="0" smtClean="0"/>
              <a:t>You will always be mindful to act with the highest standards of professionalism and ethics and avoid conduct that may be construed as discrimination or harassment</a:t>
            </a:r>
            <a:r>
              <a:rPr lang="en-US" sz="2400" dirty="0" smtClean="0"/>
              <a:t>.</a:t>
            </a:r>
          </a:p>
        </p:txBody>
      </p:sp>
      <p:sp>
        <p:nvSpPr>
          <p:cNvPr id="13" name="Content Placeholder 12"/>
          <p:cNvSpPr>
            <a:spLocks noGrp="1"/>
          </p:cNvSpPr>
          <p:nvPr>
            <p:ph sz="half" idx="2"/>
          </p:nvPr>
        </p:nvSpPr>
        <p:spPr/>
        <p:txBody>
          <a:bodyPr>
            <a:normAutofit/>
          </a:bodyPr>
          <a:lstStyle/>
          <a:p>
            <a:pPr>
              <a:buFont typeface="Wingdings" pitchFamily="2" charset="2"/>
              <a:buChar char="§"/>
            </a:pPr>
            <a:r>
              <a:rPr lang="en-US" sz="2800" dirty="0" smtClean="0"/>
              <a:t>Examples </a:t>
            </a:r>
            <a:r>
              <a:rPr lang="en-US" sz="2800" dirty="0"/>
              <a:t>of conduct that is not permitted include racial or ethnic comments and sexual advancements.</a:t>
            </a:r>
            <a:endParaRPr lang="en-US" sz="2800" dirty="0"/>
          </a:p>
        </p:txBody>
      </p:sp>
    </p:spTree>
    <p:extLst>
      <p:ext uri="{BB962C8B-B14F-4D97-AF65-F5344CB8AC3E}">
        <p14:creationId xmlns:p14="http://schemas.microsoft.com/office/powerpoint/2010/main" val="82285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5800" y="2743200"/>
            <a:ext cx="7772400" cy="3429000"/>
          </a:xfrm>
        </p:spPr>
        <p:txBody>
          <a:bodyPr>
            <a:noAutofit/>
          </a:bodyPr>
          <a:lstStyle/>
          <a:p>
            <a:pPr>
              <a:buFont typeface="Wingdings" pitchFamily="2" charset="2"/>
              <a:buChar char="§"/>
            </a:pPr>
            <a:r>
              <a:rPr lang="en-US" sz="2000" dirty="0" smtClean="0"/>
              <a:t>You will not make any statement concerning any insurance product or plan that is untrue, deceptive, confusing or misleading</a:t>
            </a:r>
            <a:r>
              <a:rPr lang="en-US" sz="2000" dirty="0" smtClean="0"/>
              <a:t>.</a:t>
            </a:r>
          </a:p>
          <a:p>
            <a:pPr>
              <a:buFont typeface="Wingdings" pitchFamily="2" charset="2"/>
              <a:buChar char="§"/>
            </a:pPr>
            <a:endParaRPr lang="en-US" sz="2000" dirty="0" smtClean="0"/>
          </a:p>
          <a:p>
            <a:pPr>
              <a:buFont typeface="Wingdings" pitchFamily="2" charset="2"/>
              <a:buChar char="§"/>
            </a:pPr>
            <a:r>
              <a:rPr lang="en-US" sz="2000" dirty="0" smtClean="0"/>
              <a:t>You will not make a false or misleading statement as to the financial condition of any carrier.</a:t>
            </a:r>
          </a:p>
        </p:txBody>
      </p:sp>
      <p:sp>
        <p:nvSpPr>
          <p:cNvPr id="6" name="Slide Number Placeholder 5"/>
          <p:cNvSpPr>
            <a:spLocks noGrp="1"/>
          </p:cNvSpPr>
          <p:nvPr>
            <p:ph type="sldNum" sz="quarter" idx="12"/>
          </p:nvPr>
        </p:nvSpPr>
        <p:spPr/>
        <p:txBody>
          <a:bodyPr/>
          <a:lstStyle/>
          <a:p>
            <a:fld id="{92C7F657-D7AF-4CB6-AA00-F83ADE49421E}" type="slidenum">
              <a:rPr lang="en-US" smtClean="0"/>
              <a:t>6</a:t>
            </a:fld>
            <a:endParaRPr lang="en-US" dirty="0"/>
          </a:p>
        </p:txBody>
      </p:sp>
      <p:sp>
        <p:nvSpPr>
          <p:cNvPr id="2" name="Title 1"/>
          <p:cNvSpPr>
            <a:spLocks noGrp="1"/>
          </p:cNvSpPr>
          <p:nvPr>
            <p:ph type="title"/>
          </p:nvPr>
        </p:nvSpPr>
        <p:spPr/>
        <p:txBody>
          <a:bodyPr>
            <a:normAutofit/>
          </a:bodyPr>
          <a:lstStyle/>
          <a:p>
            <a:r>
              <a:rPr lang="en-US" b="1" dirty="0" smtClean="0">
                <a:solidFill>
                  <a:schemeClr val="bg1"/>
                </a:solidFill>
                <a:effectLst/>
              </a:rPr>
              <a:t>Misrepresentation</a:t>
            </a:r>
            <a:endParaRPr lang="en-US" b="1" dirty="0">
              <a:solidFill>
                <a:schemeClr val="bg1"/>
              </a:solidFill>
              <a:effectLst/>
            </a:endParaRPr>
          </a:p>
        </p:txBody>
      </p:sp>
      <p:sp>
        <p:nvSpPr>
          <p:cNvPr id="5" name="TextBox 4"/>
          <p:cNvSpPr txBox="1"/>
          <p:nvPr/>
        </p:nvSpPr>
        <p:spPr>
          <a:xfrm>
            <a:off x="1676400" y="4572000"/>
            <a:ext cx="1981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0574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type="body" idx="1"/>
          </p:nvPr>
        </p:nvSpPr>
        <p:spPr>
          <a:xfrm>
            <a:off x="1368426" y="2743200"/>
            <a:ext cx="6480174" cy="2895600"/>
          </a:xfrm>
        </p:spPr>
        <p:txBody>
          <a:bodyPr>
            <a:noAutofit/>
          </a:bodyPr>
          <a:lstStyle/>
          <a:p>
            <a:pPr>
              <a:buFont typeface="Wingdings" pitchFamily="2" charset="2"/>
              <a:buChar char="§"/>
            </a:pPr>
            <a:r>
              <a:rPr lang="en-US" sz="2000" dirty="0"/>
              <a:t>You will not engage in activities that could confuse clients or potential clients</a:t>
            </a:r>
            <a:r>
              <a:rPr lang="en-US" sz="2000" dirty="0" smtClean="0"/>
              <a:t>.</a:t>
            </a:r>
          </a:p>
          <a:p>
            <a:pPr>
              <a:buFont typeface="Wingdings" pitchFamily="2" charset="2"/>
              <a:buChar char="§"/>
            </a:pPr>
            <a:endParaRPr lang="en-US" sz="2000" dirty="0"/>
          </a:p>
          <a:p>
            <a:pPr>
              <a:buFont typeface="Wingdings" pitchFamily="2" charset="2"/>
              <a:buChar char="§"/>
            </a:pPr>
            <a:r>
              <a:rPr lang="en-US" sz="2000" dirty="0"/>
              <a:t>You will not misrepresent </a:t>
            </a:r>
            <a:r>
              <a:rPr lang="en-US" sz="2000" dirty="0" smtClean="0"/>
              <a:t>carrier </a:t>
            </a:r>
            <a:r>
              <a:rPr lang="en-US" sz="2000" dirty="0"/>
              <a:t>partners or their products or plans.</a:t>
            </a:r>
          </a:p>
          <a:p>
            <a:endParaRPr lang="en-US" sz="2000" dirty="0"/>
          </a:p>
        </p:txBody>
      </p:sp>
      <p:sp>
        <p:nvSpPr>
          <p:cNvPr id="5" name="Slide Number Placeholder 4"/>
          <p:cNvSpPr>
            <a:spLocks noGrp="1"/>
          </p:cNvSpPr>
          <p:nvPr>
            <p:ph type="sldNum" sz="quarter" idx="12"/>
          </p:nvPr>
        </p:nvSpPr>
        <p:spPr/>
        <p:txBody>
          <a:bodyPr/>
          <a:lstStyle/>
          <a:p>
            <a:fld id="{92C7F657-D7AF-4CB6-AA00-F83ADE49421E}" type="slidenum">
              <a:rPr lang="en-US" smtClean="0"/>
              <a:t>7</a:t>
            </a:fld>
            <a:endParaRPr lang="en-US" dirty="0"/>
          </a:p>
        </p:txBody>
      </p:sp>
      <p:sp>
        <p:nvSpPr>
          <p:cNvPr id="6" name="Title 5"/>
          <p:cNvSpPr>
            <a:spLocks noGrp="1"/>
          </p:cNvSpPr>
          <p:nvPr>
            <p:ph type="title"/>
          </p:nvPr>
        </p:nvSpPr>
        <p:spPr/>
        <p:txBody>
          <a:bodyPr>
            <a:normAutofit/>
          </a:bodyPr>
          <a:lstStyle/>
          <a:p>
            <a:r>
              <a:rPr lang="en-US" sz="4400" b="1" dirty="0">
                <a:solidFill>
                  <a:schemeClr val="bg1"/>
                </a:solidFill>
                <a:effectLst/>
              </a:rPr>
              <a:t>Misrepresentation</a:t>
            </a:r>
            <a:endParaRPr lang="en-US" dirty="0"/>
          </a:p>
        </p:txBody>
      </p:sp>
    </p:spTree>
    <p:extLst>
      <p:ext uri="{BB962C8B-B14F-4D97-AF65-F5344CB8AC3E}">
        <p14:creationId xmlns:p14="http://schemas.microsoft.com/office/powerpoint/2010/main" val="105379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2743200"/>
            <a:ext cx="8839200" cy="3505200"/>
          </a:xfrm>
        </p:spPr>
        <p:txBody>
          <a:bodyPr>
            <a:noAutofit/>
          </a:bodyPr>
          <a:lstStyle/>
          <a:p>
            <a:pPr>
              <a:buFont typeface="Wingdings" panose="05000000000000000000" pitchFamily="2" charset="2"/>
              <a:buChar char="§"/>
            </a:pPr>
            <a:r>
              <a:rPr lang="en-US" sz="2000" dirty="0" smtClean="0"/>
              <a:t>You will not submit to a carrier, on behalf of a client, an application or policy-related document bearing a false or fraudulent signature or initials</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This conduct is illegal, unethical and grounds for immediate termination</a:t>
            </a:r>
            <a:r>
              <a:rPr lang="en-US" sz="2000" dirty="0" smtClean="0"/>
              <a:t>.</a:t>
            </a:r>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Violations are reported to </a:t>
            </a:r>
            <a:r>
              <a:rPr lang="en-US" sz="2000" dirty="0" smtClean="0"/>
              <a:t>the appropriate </a:t>
            </a:r>
            <a:r>
              <a:rPr lang="en-US" sz="2000" dirty="0" smtClean="0"/>
              <a:t>law enforcement </a:t>
            </a:r>
            <a:r>
              <a:rPr lang="en-US" sz="2000" dirty="0" smtClean="0"/>
              <a:t>authority</a:t>
            </a:r>
            <a:r>
              <a:rPr lang="en-US" sz="2000" dirty="0" smtClean="0"/>
              <a:t>.</a:t>
            </a:r>
            <a:endParaRPr lang="en-US" sz="2000" dirty="0"/>
          </a:p>
        </p:txBody>
      </p:sp>
      <p:sp>
        <p:nvSpPr>
          <p:cNvPr id="6" name="Slide Number Placeholder 5"/>
          <p:cNvSpPr>
            <a:spLocks noGrp="1"/>
          </p:cNvSpPr>
          <p:nvPr>
            <p:ph type="sldNum" sz="quarter" idx="12"/>
          </p:nvPr>
        </p:nvSpPr>
        <p:spPr/>
        <p:txBody>
          <a:bodyPr/>
          <a:lstStyle/>
          <a:p>
            <a:fld id="{92C7F657-D7AF-4CB6-AA00-F83ADE49421E}" type="slidenum">
              <a:rPr lang="en-US" smtClean="0"/>
              <a:t>8</a:t>
            </a:fld>
            <a:endParaRPr lang="en-US" dirty="0"/>
          </a:p>
        </p:txBody>
      </p:sp>
      <p:sp>
        <p:nvSpPr>
          <p:cNvPr id="2" name="Title 1"/>
          <p:cNvSpPr>
            <a:spLocks noGrp="1"/>
          </p:cNvSpPr>
          <p:nvPr>
            <p:ph type="title"/>
          </p:nvPr>
        </p:nvSpPr>
        <p:spPr/>
        <p:txBody>
          <a:bodyPr>
            <a:normAutofit/>
          </a:bodyPr>
          <a:lstStyle/>
          <a:p>
            <a:r>
              <a:rPr lang="en-US" sz="4000" b="1" dirty="0" smtClean="0">
                <a:solidFill>
                  <a:schemeClr val="bg1"/>
                </a:solidFill>
                <a:effectLst/>
              </a:rPr>
              <a:t>Fraudulent </a:t>
            </a:r>
            <a:r>
              <a:rPr lang="en-US" sz="4000" b="1" dirty="0" smtClean="0">
                <a:solidFill>
                  <a:schemeClr val="bg1"/>
                </a:solidFill>
                <a:effectLst/>
              </a:rPr>
              <a:t>Signatures</a:t>
            </a:r>
            <a:endParaRPr lang="en-US" sz="4000" b="1" dirty="0">
              <a:solidFill>
                <a:schemeClr val="bg1"/>
              </a:solidFill>
              <a:effectLst/>
            </a:endParaRPr>
          </a:p>
        </p:txBody>
      </p:sp>
    </p:spTree>
    <p:extLst>
      <p:ext uri="{BB962C8B-B14F-4D97-AF65-F5344CB8AC3E}">
        <p14:creationId xmlns:p14="http://schemas.microsoft.com/office/powerpoint/2010/main" val="26465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2743200"/>
            <a:ext cx="8839200" cy="3505200"/>
          </a:xfrm>
        </p:spPr>
        <p:txBody>
          <a:bodyPr>
            <a:noAutofit/>
          </a:bodyPr>
          <a:lstStyle/>
          <a:p>
            <a:pPr marL="64008" indent="0">
              <a:lnSpc>
                <a:spcPct val="80000"/>
              </a:lnSpc>
              <a:buNone/>
            </a:pPr>
            <a:r>
              <a:rPr lang="en-US" sz="1800" dirty="0" smtClean="0"/>
              <a:t>Except as expressly provided by </a:t>
            </a:r>
            <a:r>
              <a:rPr lang="en-US" sz="1800" dirty="0" smtClean="0"/>
              <a:t/>
            </a:r>
            <a:br>
              <a:rPr lang="en-US" sz="1800" dirty="0" smtClean="0"/>
            </a:br>
            <a:r>
              <a:rPr lang="en-US" sz="1800" dirty="0" smtClean="0"/>
              <a:t>law</a:t>
            </a:r>
            <a:r>
              <a:rPr lang="en-US" sz="1800" dirty="0" smtClean="0"/>
              <a:t>, </a:t>
            </a:r>
            <a:r>
              <a:rPr lang="en-US" sz="1800" dirty="0" smtClean="0"/>
              <a:t>you </a:t>
            </a:r>
            <a:r>
              <a:rPr lang="en-US" sz="1800" dirty="0" smtClean="0"/>
              <a:t>will not give or provide </a:t>
            </a:r>
            <a:r>
              <a:rPr lang="en-US" sz="1800" dirty="0" smtClean="0"/>
              <a:t/>
            </a:r>
            <a:br>
              <a:rPr lang="en-US" sz="1800" dirty="0" smtClean="0"/>
            </a:br>
            <a:r>
              <a:rPr lang="en-US" sz="1800" dirty="0" smtClean="0"/>
              <a:t>anything </a:t>
            </a:r>
            <a:r>
              <a:rPr lang="en-US" sz="1800" dirty="0" smtClean="0"/>
              <a:t>of value to a client whether </a:t>
            </a:r>
            <a:r>
              <a:rPr lang="en-US" sz="1800" dirty="0" smtClean="0"/>
              <a:t/>
            </a:r>
            <a:br>
              <a:rPr lang="en-US" sz="1800" dirty="0" smtClean="0"/>
            </a:br>
            <a:r>
              <a:rPr lang="en-US" sz="1800" dirty="0" smtClean="0"/>
              <a:t>it’s </a:t>
            </a:r>
            <a:r>
              <a:rPr lang="en-US" sz="1800" dirty="0" smtClean="0"/>
              <a:t>directly or indirectly</a:t>
            </a:r>
            <a:r>
              <a:rPr lang="en-US" sz="1800" dirty="0" smtClean="0"/>
              <a:t>.</a:t>
            </a:r>
          </a:p>
          <a:p>
            <a:pPr marL="64008" indent="0">
              <a:lnSpc>
                <a:spcPct val="80000"/>
              </a:lnSpc>
              <a:buNone/>
            </a:pPr>
            <a:r>
              <a:rPr lang="en-US" sz="1800" dirty="0" smtClean="0"/>
              <a:t> </a:t>
            </a:r>
            <a:endParaRPr lang="en-US" sz="1800" dirty="0" smtClean="0"/>
          </a:p>
          <a:p>
            <a:pPr marL="64008" indent="0">
              <a:lnSpc>
                <a:spcPct val="80000"/>
              </a:lnSpc>
              <a:buNone/>
            </a:pPr>
            <a:r>
              <a:rPr lang="en-US" sz="1800" dirty="0" smtClean="0"/>
              <a:t>In addition to tangible items having </a:t>
            </a:r>
            <a:r>
              <a:rPr lang="en-US" sz="1800" dirty="0" smtClean="0"/>
              <a:t/>
            </a:r>
            <a:br>
              <a:rPr lang="en-US" sz="1800" dirty="0" smtClean="0"/>
            </a:br>
            <a:r>
              <a:rPr lang="en-US" sz="1800" dirty="0" smtClean="0"/>
              <a:t>value</a:t>
            </a:r>
            <a:r>
              <a:rPr lang="en-US" sz="1800" dirty="0" smtClean="0"/>
              <a:t>, inducements include</a:t>
            </a:r>
            <a:r>
              <a:rPr lang="en-US" sz="1800" dirty="0" smtClean="0"/>
              <a:t>:</a:t>
            </a:r>
          </a:p>
          <a:p>
            <a:pPr marL="64008" indent="0">
              <a:lnSpc>
                <a:spcPct val="80000"/>
              </a:lnSpc>
              <a:buNone/>
            </a:pPr>
            <a:endParaRPr lang="en-US" sz="1800" dirty="0" smtClean="0"/>
          </a:p>
          <a:p>
            <a:pPr>
              <a:lnSpc>
                <a:spcPct val="80000"/>
              </a:lnSpc>
              <a:buFont typeface="Wingdings" pitchFamily="2" charset="2"/>
              <a:buChar char="§"/>
            </a:pPr>
            <a:r>
              <a:rPr lang="en-US" sz="1800" dirty="0" smtClean="0"/>
              <a:t>Special favors and offers to pay or rebate </a:t>
            </a:r>
            <a:r>
              <a:rPr lang="en-US" sz="1800" dirty="0" smtClean="0"/>
              <a:t/>
            </a:r>
            <a:br>
              <a:rPr lang="en-US" sz="1800" dirty="0" smtClean="0"/>
            </a:br>
            <a:r>
              <a:rPr lang="en-US" sz="1800" dirty="0" smtClean="0"/>
              <a:t>any </a:t>
            </a:r>
            <a:r>
              <a:rPr lang="en-US" sz="1800" dirty="0" smtClean="0"/>
              <a:t>portion of premiums or charges; or</a:t>
            </a:r>
            <a:r>
              <a:rPr lang="en-US" sz="1800" dirty="0" smtClean="0"/>
              <a:t>,</a:t>
            </a:r>
          </a:p>
          <a:p>
            <a:pPr>
              <a:lnSpc>
                <a:spcPct val="80000"/>
              </a:lnSpc>
              <a:buFont typeface="Wingdings" pitchFamily="2" charset="2"/>
              <a:buChar char="§"/>
            </a:pPr>
            <a:endParaRPr lang="en-US" sz="1800" dirty="0" smtClean="0"/>
          </a:p>
          <a:p>
            <a:pPr>
              <a:lnSpc>
                <a:spcPct val="80000"/>
              </a:lnSpc>
              <a:buFont typeface="Wingdings" pitchFamily="2" charset="2"/>
              <a:buChar char="§"/>
            </a:pPr>
            <a:r>
              <a:rPr lang="en-US" sz="1800" dirty="0" smtClean="0"/>
              <a:t>Sharing of commissions or bonuses.</a:t>
            </a:r>
          </a:p>
          <a:p>
            <a:pPr marL="64008" indent="0">
              <a:lnSpc>
                <a:spcPct val="80000"/>
              </a:lnSpc>
              <a:buNone/>
            </a:pPr>
            <a:endParaRPr lang="en-US" sz="1800" dirty="0" smtClean="0"/>
          </a:p>
        </p:txBody>
      </p:sp>
      <p:sp>
        <p:nvSpPr>
          <p:cNvPr id="5" name="Slide Number Placeholder 4"/>
          <p:cNvSpPr>
            <a:spLocks noGrp="1"/>
          </p:cNvSpPr>
          <p:nvPr>
            <p:ph type="sldNum" sz="quarter" idx="12"/>
          </p:nvPr>
        </p:nvSpPr>
        <p:spPr/>
        <p:txBody>
          <a:bodyPr/>
          <a:lstStyle/>
          <a:p>
            <a:fld id="{92C7F657-D7AF-4CB6-AA00-F83ADE49421E}" type="slidenum">
              <a:rPr lang="en-US" smtClean="0"/>
              <a:t>9</a:t>
            </a:fld>
            <a:endParaRPr lang="en-US" dirty="0"/>
          </a:p>
        </p:txBody>
      </p:sp>
      <p:sp>
        <p:nvSpPr>
          <p:cNvPr id="2" name="Title 1"/>
          <p:cNvSpPr>
            <a:spLocks noGrp="1"/>
          </p:cNvSpPr>
          <p:nvPr>
            <p:ph type="title"/>
          </p:nvPr>
        </p:nvSpPr>
        <p:spPr/>
        <p:txBody>
          <a:bodyPr>
            <a:normAutofit/>
          </a:bodyPr>
          <a:lstStyle/>
          <a:p>
            <a:r>
              <a:rPr lang="en-US" sz="4000" b="1" dirty="0" smtClean="0">
                <a:solidFill>
                  <a:schemeClr val="bg1"/>
                </a:solidFill>
                <a:effectLst/>
              </a:rPr>
              <a:t>Unlawful </a:t>
            </a:r>
            <a:r>
              <a:rPr lang="en-US" sz="4000" b="1" dirty="0" smtClean="0">
                <a:solidFill>
                  <a:schemeClr val="bg1"/>
                </a:solidFill>
                <a:effectLst/>
              </a:rPr>
              <a:t>Inducement</a:t>
            </a:r>
            <a:endParaRPr lang="en-US" sz="4000" b="1" dirty="0">
              <a:solidFill>
                <a:schemeClr val="bg1"/>
              </a:solidFill>
              <a:effectLst/>
            </a:endParaRPr>
          </a:p>
        </p:txBody>
      </p:sp>
    </p:spTree>
    <p:extLst>
      <p:ext uri="{BB962C8B-B14F-4D97-AF65-F5344CB8AC3E}">
        <p14:creationId xmlns:p14="http://schemas.microsoft.com/office/powerpoint/2010/main" val="264656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821</TotalTime>
  <Words>1699</Words>
  <Application>Microsoft Macintosh PowerPoint</Application>
  <PresentationFormat>On-screen Show (4:3)</PresentationFormat>
  <Paragraphs>247</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Civic</vt:lpstr>
      <vt:lpstr>Compliance</vt:lpstr>
      <vt:lpstr>Conduct and  Ethical Behavior</vt:lpstr>
      <vt:lpstr>Who you are</vt:lpstr>
      <vt:lpstr>Inappropriate Use of Designation</vt:lpstr>
      <vt:lpstr>Anti-Discrimination</vt:lpstr>
      <vt:lpstr>Misrepresentation</vt:lpstr>
      <vt:lpstr>Misrepresentation</vt:lpstr>
      <vt:lpstr>Fraudulent Signatures</vt:lpstr>
      <vt:lpstr>Unlawful Inducement</vt:lpstr>
      <vt:lpstr>High Pressure Sales Tactics</vt:lpstr>
      <vt:lpstr>Marketing Material</vt:lpstr>
      <vt:lpstr>Non-Disparagement</vt:lpstr>
      <vt:lpstr>The Consumer</vt:lpstr>
      <vt:lpstr>The Rights and Best Interest  of the Client</vt:lpstr>
      <vt:lpstr>Duty to Verify</vt:lpstr>
      <vt:lpstr>Ensure Suitability   </vt:lpstr>
      <vt:lpstr>Cognitive Ability</vt:lpstr>
      <vt:lpstr>Cognitive Ability</vt:lpstr>
      <vt:lpstr>Unsolicited Contact</vt:lpstr>
      <vt:lpstr>Impermissible Selective  Health Marketing</vt:lpstr>
      <vt:lpstr>Scope of Appointment</vt:lpstr>
      <vt:lpstr>CMS Guidelines on Terminology and Prohibited Words and Phrases</vt:lpstr>
      <vt:lpstr>Summary of Benefits</vt:lpstr>
      <vt:lpstr>Referrals</vt:lpstr>
      <vt:lpstr>Conflict of Interest</vt:lpstr>
      <vt:lpstr> Business Entertainment and Gifts </vt:lpstr>
      <vt:lpstr>Business Entertainment and Gifts</vt:lpstr>
      <vt:lpstr>Confidentiality</vt:lpstr>
      <vt:lpstr>Maintaining Confidentiality</vt:lpstr>
      <vt:lpstr>Sensitive Information</vt:lpstr>
      <vt:lpstr>Personal Information</vt:lpstr>
      <vt:lpstr>Protected Health Information (PHI)</vt:lpstr>
      <vt:lpstr>Protected Health Information (PHI)</vt:lpstr>
      <vt:lpstr>Protected Health Information (PHI)</vt:lpstr>
      <vt:lpstr>Safeguards</vt:lpstr>
      <vt:lpstr>Encryption</vt:lpstr>
      <vt:lpstr>Transmitting Sensitive Data</vt:lpstr>
      <vt:lpstr>Mobile Devices and Tablets</vt:lpstr>
      <vt:lpstr>Reporting a Violation</vt:lpstr>
      <vt:lpstr>Anonymous Reporting</vt:lpstr>
      <vt:lpstr>Thank You</vt:lpstr>
      <vt:lpstr>PowerPoint Presentation</vt:lpstr>
    </vt:vector>
  </TitlesOfParts>
  <Company>IAS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Special  Needs Plans</dc:title>
  <dc:creator>Marilyn Ferreira</dc:creator>
  <cp:lastModifiedBy>Dawn Arbetello</cp:lastModifiedBy>
  <cp:revision>132</cp:revision>
  <dcterms:created xsi:type="dcterms:W3CDTF">2013-03-18T13:41:38Z</dcterms:created>
  <dcterms:modified xsi:type="dcterms:W3CDTF">2014-01-08T20:44:09Z</dcterms:modified>
</cp:coreProperties>
</file>