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9" r:id="rId3"/>
    <p:sldId id="263" r:id="rId4"/>
    <p:sldId id="258" r:id="rId5"/>
    <p:sldId id="260" r:id="rId6"/>
    <p:sldId id="261" r:id="rId7"/>
    <p:sldId id="262"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71" d="100"/>
          <a:sy n="171" d="100"/>
        </p:scale>
        <p:origin x="-1544"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37863A9-92D7-4BDF-B131-288611EFCEB5}" type="datetimeFigureOut">
              <a:rPr lang="en-US" smtClean="0"/>
              <a:t>1/8/14</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1DD62B8-4464-400F-9335-471E21FAB51F}" type="slidenum">
              <a:rPr lang="en-US" smtClean="0"/>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7863A9-92D7-4BDF-B131-288611EFCEB5}" type="datetimeFigureOut">
              <a:rPr lang="en-US" smtClean="0"/>
              <a:t>1/8/14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DD62B8-4464-400F-9335-471E21FAB51F}"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1DD62B8-4464-400F-9335-471E21FAB51F}" type="slidenum">
              <a:rPr lang="en-US" smtClean="0"/>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7863A9-92D7-4BDF-B131-288611EFCEB5}" type="datetimeFigureOut">
              <a:rPr lang="en-US" smtClean="0"/>
              <a:t>1/8/14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37863A9-92D7-4BDF-B131-288611EFCEB5}" type="datetimeFigureOut">
              <a:rPr lang="en-US" smtClean="0"/>
              <a:t>1/8/14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21DD62B8-4464-400F-9335-471E21FAB51F}" type="slidenum">
              <a:rPr lang="en-US" smtClean="0"/>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F37863A9-92D7-4BDF-B131-288611EFCEB5}" type="datetimeFigureOut">
              <a:rPr lang="en-US" smtClean="0"/>
              <a:t>1/8/14</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1DD62B8-4464-400F-9335-471E21FAB51F}" type="slidenum">
              <a:rPr lang="en-US" smtClean="0"/>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37863A9-92D7-4BDF-B131-288611EFCEB5}" type="datetimeFigureOut">
              <a:rPr lang="en-US" smtClean="0"/>
              <a:t>1/8/14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1DD62B8-4464-400F-9335-471E21FAB51F}" type="slidenum">
              <a:rPr lang="en-US" smtClean="0"/>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37863A9-92D7-4BDF-B131-288611EFCEB5}" type="datetimeFigureOut">
              <a:rPr lang="en-US" smtClean="0"/>
              <a:t>1/8/14</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1DD62B8-4464-400F-9335-471E21FAB51F}" type="slidenum">
              <a:rPr lang="en-US" smtClean="0"/>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37863A9-92D7-4BDF-B131-288611EFCEB5}" type="datetimeFigureOut">
              <a:rPr lang="en-US" smtClean="0"/>
              <a:t>1/8/14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21DD62B8-4464-400F-9335-471E21FAB51F}"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37863A9-92D7-4BDF-B131-288611EFCEB5}" type="datetimeFigureOut">
              <a:rPr lang="en-US" smtClean="0"/>
              <a:t>1/8/14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1DD62B8-4464-400F-9335-471E21FAB51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1DD62B8-4464-400F-9335-471E21FAB51F}" type="slidenum">
              <a:rPr lang="en-US" smtClean="0"/>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37863A9-92D7-4BDF-B131-288611EFCEB5}" type="datetimeFigureOut">
              <a:rPr lang="en-US" smtClean="0"/>
              <a:t>1/8/14</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1DD62B8-4464-400F-9335-471E21FAB51F}" type="slidenum">
              <a:rPr lang="en-US" smtClean="0"/>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37863A9-92D7-4BDF-B131-288611EFCEB5}" type="datetimeFigureOut">
              <a:rPr lang="en-US" smtClean="0"/>
              <a:t>1/8/14</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37863A9-92D7-4BDF-B131-288611EFCEB5}" type="datetimeFigureOut">
              <a:rPr lang="en-US" smtClean="0"/>
              <a:t>1/8/14</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1DD62B8-4464-400F-9335-471E21FAB51F}" type="slidenum">
              <a:rPr lang="en-US" smtClean="0"/>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a:bodyPr>
          <a:lstStyle/>
          <a:p>
            <a:r>
              <a:rPr lang="en-US" sz="2400" dirty="0">
                <a:solidFill>
                  <a:schemeClr val="tx1"/>
                </a:solidFill>
              </a:rPr>
              <a:t>Americans with </a:t>
            </a:r>
            <a:r>
              <a:rPr lang="en-US" sz="2400" dirty="0" smtClean="0">
                <a:solidFill>
                  <a:schemeClr val="tx1"/>
                </a:solidFill>
              </a:rPr>
              <a:t/>
            </a:r>
            <a:br>
              <a:rPr lang="en-US" sz="2400" dirty="0" smtClean="0">
                <a:solidFill>
                  <a:schemeClr val="tx1"/>
                </a:solidFill>
              </a:rPr>
            </a:br>
            <a:r>
              <a:rPr lang="en-US" sz="2400" dirty="0" smtClean="0">
                <a:solidFill>
                  <a:schemeClr val="tx1"/>
                </a:solidFill>
              </a:rPr>
              <a:t>Disabilities </a:t>
            </a:r>
            <a:r>
              <a:rPr lang="en-US" sz="2400" dirty="0">
                <a:solidFill>
                  <a:schemeClr val="tx1"/>
                </a:solidFill>
              </a:rPr>
              <a:t>Act (</a:t>
            </a:r>
            <a:r>
              <a:rPr lang="en-US" sz="2400" dirty="0" err="1">
                <a:solidFill>
                  <a:schemeClr val="tx1"/>
                </a:solidFill>
              </a:rPr>
              <a:t>ada</a:t>
            </a:r>
            <a:r>
              <a:rPr lang="en-US" sz="2400" dirty="0">
                <a:solidFill>
                  <a:schemeClr val="tx1"/>
                </a:solidFill>
              </a:rPr>
              <a:t>)</a:t>
            </a:r>
          </a:p>
        </p:txBody>
      </p:sp>
      <p:sp>
        <p:nvSpPr>
          <p:cNvPr id="2" name="Title 1"/>
          <p:cNvSpPr>
            <a:spLocks noGrp="1"/>
          </p:cNvSpPr>
          <p:nvPr>
            <p:ph type="title"/>
          </p:nvPr>
        </p:nvSpPr>
        <p:spPr/>
        <p:txBody>
          <a:bodyPr>
            <a:normAutofit/>
          </a:bodyPr>
          <a:lstStyle/>
          <a:p>
            <a:pPr algn="ctr"/>
            <a:endParaRPr lang="en-US" sz="5400" dirty="0">
              <a:solidFill>
                <a:schemeClr val="accent4">
                  <a:lumMod val="75000"/>
                </a:schemeClr>
              </a:solidFill>
              <a:effectLst/>
            </a:endParaRPr>
          </a:p>
        </p:txBody>
      </p:sp>
    </p:spTree>
    <p:extLst>
      <p:ext uri="{BB962C8B-B14F-4D97-AF65-F5344CB8AC3E}">
        <p14:creationId xmlns:p14="http://schemas.microsoft.com/office/powerpoint/2010/main" val="372708514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Hearing </a:t>
            </a:r>
            <a:r>
              <a:rPr lang="en-US" dirty="0" smtClean="0"/>
              <a:t>Impairment Tips</a:t>
            </a:r>
            <a:endParaRPr lang="en-US" dirty="0"/>
          </a:p>
        </p:txBody>
      </p:sp>
      <p:sp>
        <p:nvSpPr>
          <p:cNvPr id="3" name="Content Placeholder 2"/>
          <p:cNvSpPr>
            <a:spLocks noGrp="1"/>
          </p:cNvSpPr>
          <p:nvPr>
            <p:ph sz="half" idx="1"/>
          </p:nvPr>
        </p:nvSpPr>
        <p:spPr>
          <a:xfrm>
            <a:off x="301752" y="1566672"/>
            <a:ext cx="4038600" cy="4681728"/>
          </a:xfrm>
        </p:spPr>
        <p:txBody>
          <a:bodyPr>
            <a:normAutofit lnSpcReduction="10000"/>
          </a:bodyPr>
          <a:lstStyle/>
          <a:p>
            <a:pPr>
              <a:lnSpc>
                <a:spcPct val="110000"/>
              </a:lnSpc>
              <a:spcBef>
                <a:spcPts val="0"/>
              </a:spcBef>
              <a:buFont typeface="Wingdings" panose="05000000000000000000" pitchFamily="2" charset="2"/>
              <a:buChar char="§"/>
            </a:pPr>
            <a:r>
              <a:rPr lang="en-US" sz="2000" dirty="0"/>
              <a:t>Get the person’s </a:t>
            </a:r>
            <a:r>
              <a:rPr lang="en-US" sz="2000" dirty="0" smtClean="0"/>
              <a:t>attention in an appropriate manner </a:t>
            </a:r>
            <a:r>
              <a:rPr lang="en-US" sz="2000" dirty="0"/>
              <a:t>and face them </a:t>
            </a:r>
            <a:r>
              <a:rPr lang="en-US" sz="2000" dirty="0" smtClean="0"/>
              <a:t>when speaking. Look </a:t>
            </a:r>
            <a:r>
              <a:rPr lang="en-US" sz="2000" dirty="0"/>
              <a:t>directly at the person, try to keep your </a:t>
            </a:r>
            <a:r>
              <a:rPr lang="en-US" sz="2000" dirty="0" smtClean="0"/>
              <a:t>face in the light and keep your hands away from your face</a:t>
            </a:r>
            <a:r>
              <a:rPr lang="en-US" sz="2000" dirty="0" smtClean="0"/>
              <a:t>.</a:t>
            </a:r>
          </a:p>
          <a:p>
            <a:pPr>
              <a:lnSpc>
                <a:spcPct val="110000"/>
              </a:lnSpc>
              <a:spcBef>
                <a:spcPts val="0"/>
              </a:spcBef>
              <a:buFont typeface="Wingdings" panose="05000000000000000000" pitchFamily="2" charset="2"/>
              <a:buChar char="§"/>
            </a:pPr>
            <a:endParaRPr lang="en-US" sz="2000" dirty="0"/>
          </a:p>
          <a:p>
            <a:pPr>
              <a:lnSpc>
                <a:spcPct val="110000"/>
              </a:lnSpc>
              <a:spcBef>
                <a:spcPts val="0"/>
              </a:spcBef>
              <a:buFont typeface="Wingdings" panose="05000000000000000000" pitchFamily="2" charset="2"/>
              <a:buChar char="§"/>
            </a:pPr>
            <a:r>
              <a:rPr lang="en-US" sz="2000" dirty="0" smtClean="0"/>
              <a:t>Speak </a:t>
            </a:r>
            <a:r>
              <a:rPr lang="en-US" sz="2000" dirty="0"/>
              <a:t>in a normal tone or speed and do not </a:t>
            </a:r>
            <a:r>
              <a:rPr lang="en-US" sz="2000" dirty="0" smtClean="0"/>
              <a:t>chew gum or candy</a:t>
            </a:r>
            <a:r>
              <a:rPr lang="en-US" sz="2000" dirty="0" smtClean="0"/>
              <a:t>.</a:t>
            </a:r>
          </a:p>
          <a:p>
            <a:pPr>
              <a:lnSpc>
                <a:spcPct val="110000"/>
              </a:lnSpc>
              <a:spcBef>
                <a:spcPts val="0"/>
              </a:spcBef>
              <a:buFont typeface="Wingdings" panose="05000000000000000000" pitchFamily="2" charset="2"/>
              <a:buChar char="§"/>
            </a:pPr>
            <a:endParaRPr lang="en-US" sz="2000" dirty="0"/>
          </a:p>
          <a:p>
            <a:pPr>
              <a:lnSpc>
                <a:spcPct val="110000"/>
              </a:lnSpc>
              <a:spcBef>
                <a:spcPts val="0"/>
              </a:spcBef>
              <a:buFont typeface="Wingdings" panose="05000000000000000000" pitchFamily="2" charset="2"/>
              <a:buChar char="§"/>
            </a:pPr>
            <a:r>
              <a:rPr lang="en-US" sz="2000" dirty="0" smtClean="0"/>
              <a:t>Speak </a:t>
            </a:r>
            <a:r>
              <a:rPr lang="en-US" sz="2000" dirty="0"/>
              <a:t>to the </a:t>
            </a:r>
            <a:r>
              <a:rPr lang="en-US" sz="2000" dirty="0" smtClean="0"/>
              <a:t>person, </a:t>
            </a:r>
            <a:r>
              <a:rPr lang="en-US" sz="2000" dirty="0"/>
              <a:t>not to the interpreter</a:t>
            </a:r>
            <a:r>
              <a:rPr lang="en-US" sz="2000" dirty="0" smtClean="0"/>
              <a:t>.</a:t>
            </a:r>
            <a:endParaRPr lang="en-US" sz="2000" dirty="0"/>
          </a:p>
        </p:txBody>
      </p:sp>
      <p:sp>
        <p:nvSpPr>
          <p:cNvPr id="4" name="Content Placeholder 3"/>
          <p:cNvSpPr>
            <a:spLocks noGrp="1"/>
          </p:cNvSpPr>
          <p:nvPr>
            <p:ph sz="half" idx="2"/>
          </p:nvPr>
        </p:nvSpPr>
        <p:spPr>
          <a:xfrm>
            <a:off x="4800600" y="1566672"/>
            <a:ext cx="4038600" cy="4681728"/>
          </a:xfrm>
        </p:spPr>
        <p:txBody>
          <a:bodyPr>
            <a:normAutofit lnSpcReduction="10000"/>
          </a:bodyPr>
          <a:lstStyle/>
          <a:p>
            <a:pPr>
              <a:lnSpc>
                <a:spcPct val="110000"/>
              </a:lnSpc>
              <a:spcBef>
                <a:spcPts val="0"/>
              </a:spcBef>
              <a:buFont typeface="Wingdings" panose="05000000000000000000" pitchFamily="2" charset="2"/>
              <a:buChar char="§"/>
            </a:pPr>
            <a:r>
              <a:rPr lang="en-US" sz="2000" dirty="0"/>
              <a:t>For phone calls, allow the phone to ring longer, speak clearly and be prepared to repeat information</a:t>
            </a:r>
            <a:r>
              <a:rPr lang="en-US" sz="2000" dirty="0" smtClean="0"/>
              <a:t>.</a:t>
            </a:r>
          </a:p>
          <a:p>
            <a:pPr>
              <a:lnSpc>
                <a:spcPct val="110000"/>
              </a:lnSpc>
              <a:spcBef>
                <a:spcPts val="0"/>
              </a:spcBef>
              <a:buFont typeface="Wingdings" panose="05000000000000000000" pitchFamily="2" charset="2"/>
              <a:buChar char="§"/>
            </a:pPr>
            <a:endParaRPr lang="en-US" sz="2000" dirty="0"/>
          </a:p>
          <a:p>
            <a:pPr>
              <a:lnSpc>
                <a:spcPct val="110000"/>
              </a:lnSpc>
              <a:spcBef>
                <a:spcPts val="0"/>
              </a:spcBef>
              <a:buFont typeface="Wingdings" panose="05000000000000000000" pitchFamily="2" charset="2"/>
              <a:buChar char="§"/>
            </a:pPr>
            <a:r>
              <a:rPr lang="en-US" sz="2000" dirty="0"/>
              <a:t>Use a TTY if available or dial 711 to reach the national telecommunications relay service to facilitate the call</a:t>
            </a:r>
            <a:r>
              <a:rPr lang="en-US" sz="2000" dirty="0" smtClean="0"/>
              <a:t>.</a:t>
            </a:r>
            <a:endParaRPr lang="en-US" sz="2000" dirty="0"/>
          </a:p>
        </p:txBody>
      </p:sp>
    </p:spTree>
    <p:extLst>
      <p:ext uri="{BB962C8B-B14F-4D97-AF65-F5344CB8AC3E}">
        <p14:creationId xmlns:p14="http://schemas.microsoft.com/office/powerpoint/2010/main" val="49426257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Mobility </a:t>
            </a:r>
            <a:r>
              <a:rPr lang="en-US" dirty="0" smtClean="0"/>
              <a:t>Impairment Tips</a:t>
            </a:r>
            <a:endParaRPr lang="en-US" dirty="0"/>
          </a:p>
        </p:txBody>
      </p:sp>
      <p:sp>
        <p:nvSpPr>
          <p:cNvPr id="3" name="Content Placeholder 2"/>
          <p:cNvSpPr>
            <a:spLocks noGrp="1"/>
          </p:cNvSpPr>
          <p:nvPr>
            <p:ph sz="half" idx="1"/>
          </p:nvPr>
        </p:nvSpPr>
        <p:spPr/>
        <p:txBody>
          <a:bodyPr>
            <a:normAutofit/>
          </a:bodyPr>
          <a:lstStyle/>
          <a:p>
            <a:pPr>
              <a:spcBef>
                <a:spcPts val="0"/>
              </a:spcBef>
              <a:buFont typeface="Wingdings" charset="2"/>
              <a:buChar char="§"/>
            </a:pPr>
            <a:r>
              <a:rPr lang="en-US" sz="2000" dirty="0"/>
              <a:t>Try to place yourself at eye level with </a:t>
            </a:r>
            <a:r>
              <a:rPr lang="en-US" sz="2000" dirty="0" smtClean="0"/>
              <a:t>the person</a:t>
            </a:r>
            <a:r>
              <a:rPr lang="en-US" sz="2000" dirty="0" smtClean="0"/>
              <a:t>.</a:t>
            </a:r>
          </a:p>
          <a:p>
            <a:pPr>
              <a:spcBef>
                <a:spcPts val="0"/>
              </a:spcBef>
              <a:buFont typeface="Wingdings" charset="2"/>
              <a:buChar char="§"/>
            </a:pPr>
            <a:endParaRPr lang="en-US" sz="2000" dirty="0"/>
          </a:p>
          <a:p>
            <a:pPr>
              <a:spcBef>
                <a:spcPts val="0"/>
              </a:spcBef>
              <a:buFont typeface="Wingdings" charset="2"/>
              <a:buChar char="§"/>
            </a:pPr>
            <a:r>
              <a:rPr lang="en-US" sz="2000" dirty="0" smtClean="0"/>
              <a:t>Don’t </a:t>
            </a:r>
            <a:r>
              <a:rPr lang="en-US" sz="2000" dirty="0"/>
              <a:t>lean on a wheelchair or other </a:t>
            </a:r>
            <a:r>
              <a:rPr lang="en-US" sz="2000" dirty="0" smtClean="0"/>
              <a:t>assistive device</a:t>
            </a:r>
            <a:r>
              <a:rPr lang="en-US" sz="2000" dirty="0" smtClean="0"/>
              <a:t>.</a:t>
            </a:r>
          </a:p>
          <a:p>
            <a:pPr>
              <a:spcBef>
                <a:spcPts val="0"/>
              </a:spcBef>
              <a:buFont typeface="Wingdings" charset="2"/>
              <a:buChar char="§"/>
            </a:pPr>
            <a:endParaRPr lang="en-US" sz="2000" dirty="0"/>
          </a:p>
          <a:p>
            <a:pPr>
              <a:spcBef>
                <a:spcPts val="0"/>
              </a:spcBef>
              <a:buFont typeface="Wingdings" charset="2"/>
              <a:buChar char="§"/>
            </a:pPr>
            <a:r>
              <a:rPr lang="en-US" sz="2000" dirty="0" smtClean="0"/>
              <a:t>Ask </a:t>
            </a:r>
            <a:r>
              <a:rPr lang="en-US" sz="2000" dirty="0"/>
              <a:t>if the person would like assistance </a:t>
            </a:r>
            <a:r>
              <a:rPr lang="en-US" sz="2000" dirty="0" smtClean="0"/>
              <a:t>with opening </a:t>
            </a:r>
            <a:r>
              <a:rPr lang="en-US" sz="2000" dirty="0"/>
              <a:t>doors, pushing a wheelchair, sitting </a:t>
            </a:r>
            <a:r>
              <a:rPr lang="en-US" sz="2000" dirty="0" smtClean="0"/>
              <a:t>in a </a:t>
            </a:r>
            <a:r>
              <a:rPr lang="en-US" sz="2000" dirty="0"/>
              <a:t>chair, turning </a:t>
            </a:r>
            <a:r>
              <a:rPr lang="en-US" sz="2000" dirty="0" smtClean="0"/>
              <a:t>pages, </a:t>
            </a:r>
            <a:r>
              <a:rPr lang="en-US" sz="2000" dirty="0"/>
              <a:t>or other such tasks</a:t>
            </a:r>
            <a:r>
              <a:rPr lang="en-US" sz="2000" dirty="0" smtClean="0"/>
              <a:t>.</a:t>
            </a:r>
          </a:p>
          <a:p>
            <a:pPr>
              <a:spcBef>
                <a:spcPts val="0"/>
              </a:spcBef>
              <a:buFont typeface="Wingdings" charset="2"/>
              <a:buChar char="§"/>
            </a:pPr>
            <a:endParaRPr lang="en-US" sz="2000" dirty="0"/>
          </a:p>
          <a:p>
            <a:pPr>
              <a:spcBef>
                <a:spcPts val="0"/>
              </a:spcBef>
              <a:buFont typeface="Wingdings" charset="2"/>
              <a:buChar char="§"/>
            </a:pPr>
            <a:r>
              <a:rPr lang="en-US" sz="2000" dirty="0" smtClean="0"/>
              <a:t>Be </a:t>
            </a:r>
            <a:r>
              <a:rPr lang="en-US" sz="2000" dirty="0"/>
              <a:t>aware of the person’s personal </a:t>
            </a:r>
            <a:r>
              <a:rPr lang="en-US" sz="2000" dirty="0" smtClean="0"/>
              <a:t>space.</a:t>
            </a:r>
            <a:endParaRPr lang="en-US" sz="2000"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0600" y="1981200"/>
            <a:ext cx="4038600" cy="3581400"/>
          </a:xfrm>
          <a:prstGeom prst="rect">
            <a:avLst/>
          </a:prstGeom>
          <a:ln>
            <a:noFill/>
          </a:ln>
          <a:effectLst>
            <a:softEdge rad="112500"/>
          </a:effectLst>
        </p:spPr>
      </p:pic>
    </p:spTree>
    <p:extLst>
      <p:ext uri="{BB962C8B-B14F-4D97-AF65-F5344CB8AC3E}">
        <p14:creationId xmlns:p14="http://schemas.microsoft.com/office/powerpoint/2010/main" val="65510144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Speech Impairment Tips</a:t>
            </a:r>
            <a:endParaRPr lang="en-US" dirty="0"/>
          </a:p>
        </p:txBody>
      </p:sp>
      <p:sp>
        <p:nvSpPr>
          <p:cNvPr id="3" name="Content Placeholder 2"/>
          <p:cNvSpPr>
            <a:spLocks noGrp="1"/>
          </p:cNvSpPr>
          <p:nvPr>
            <p:ph sz="half" idx="1"/>
          </p:nvPr>
        </p:nvSpPr>
        <p:spPr>
          <a:xfrm>
            <a:off x="301752" y="1566672"/>
            <a:ext cx="4038600" cy="4681728"/>
          </a:xfrm>
        </p:spPr>
        <p:txBody>
          <a:bodyPr>
            <a:noAutofit/>
          </a:bodyPr>
          <a:lstStyle/>
          <a:p>
            <a:pPr>
              <a:spcBef>
                <a:spcPts val="0"/>
              </a:spcBef>
              <a:buFont typeface="Wingdings" panose="05000000000000000000" pitchFamily="2" charset="2"/>
              <a:buChar char="§"/>
            </a:pPr>
            <a:r>
              <a:rPr lang="en-US" sz="2000" dirty="0"/>
              <a:t>Rephrase and repeat the person’s comments </a:t>
            </a:r>
            <a:r>
              <a:rPr lang="en-US" sz="2000" dirty="0" smtClean="0"/>
              <a:t>to make sure you understand their point</a:t>
            </a:r>
            <a:r>
              <a:rPr lang="en-US" sz="2000" dirty="0" smtClean="0"/>
              <a:t>.</a:t>
            </a:r>
          </a:p>
          <a:p>
            <a:pPr>
              <a:spcBef>
                <a:spcPts val="0"/>
              </a:spcBef>
              <a:buFont typeface="Wingdings" panose="05000000000000000000" pitchFamily="2" charset="2"/>
              <a:buChar char="§"/>
            </a:pPr>
            <a:endParaRPr lang="en-US" sz="2000" dirty="0" smtClean="0"/>
          </a:p>
          <a:p>
            <a:pPr>
              <a:spcBef>
                <a:spcPts val="0"/>
              </a:spcBef>
              <a:buFont typeface="Wingdings" panose="05000000000000000000" pitchFamily="2" charset="2"/>
              <a:buChar char="§"/>
            </a:pPr>
            <a:r>
              <a:rPr lang="en-US" sz="2000" dirty="0" smtClean="0"/>
              <a:t>If </a:t>
            </a:r>
            <a:r>
              <a:rPr lang="en-US" sz="2000" dirty="0"/>
              <a:t>something is not </a:t>
            </a:r>
            <a:r>
              <a:rPr lang="en-US" sz="2000" dirty="0" smtClean="0"/>
              <a:t>understood, </a:t>
            </a:r>
            <a:r>
              <a:rPr lang="en-US" sz="2000" dirty="0"/>
              <a:t>ask them to </a:t>
            </a:r>
            <a:r>
              <a:rPr lang="en-US" sz="2000" dirty="0" smtClean="0"/>
              <a:t>repeat their question or response</a:t>
            </a:r>
            <a:r>
              <a:rPr lang="en-US" sz="2000" dirty="0" smtClean="0"/>
              <a:t>.</a:t>
            </a:r>
          </a:p>
          <a:p>
            <a:pPr>
              <a:spcBef>
                <a:spcPts val="0"/>
              </a:spcBef>
              <a:buFont typeface="Wingdings" panose="05000000000000000000" pitchFamily="2" charset="2"/>
              <a:buChar char="§"/>
            </a:pPr>
            <a:endParaRPr lang="en-US" sz="2000" dirty="0"/>
          </a:p>
          <a:p>
            <a:pPr>
              <a:spcBef>
                <a:spcPts val="0"/>
              </a:spcBef>
              <a:buFont typeface="Wingdings" panose="05000000000000000000" pitchFamily="2" charset="2"/>
              <a:buChar char="§"/>
            </a:pPr>
            <a:r>
              <a:rPr lang="en-US" sz="2000" dirty="0" smtClean="0"/>
              <a:t>Concentrate </a:t>
            </a:r>
            <a:r>
              <a:rPr lang="en-US" sz="2000" dirty="0"/>
              <a:t>and pay extra attention to help </a:t>
            </a:r>
            <a:r>
              <a:rPr lang="en-US" sz="2000" dirty="0" smtClean="0"/>
              <a:t>you understand what the person is saying</a:t>
            </a:r>
            <a:r>
              <a:rPr lang="en-US" sz="2000" dirty="0" smtClean="0"/>
              <a:t>.</a:t>
            </a:r>
          </a:p>
        </p:txBody>
      </p:sp>
      <p:sp>
        <p:nvSpPr>
          <p:cNvPr id="5" name="Content Placeholder 4"/>
          <p:cNvSpPr>
            <a:spLocks noGrp="1"/>
          </p:cNvSpPr>
          <p:nvPr>
            <p:ph sz="half" idx="2"/>
          </p:nvPr>
        </p:nvSpPr>
        <p:spPr>
          <a:xfrm>
            <a:off x="4800600" y="1566672"/>
            <a:ext cx="4038600" cy="4681728"/>
          </a:xfrm>
        </p:spPr>
        <p:txBody>
          <a:bodyPr>
            <a:normAutofit/>
          </a:bodyPr>
          <a:lstStyle/>
          <a:p>
            <a:pPr>
              <a:spcBef>
                <a:spcPts val="0"/>
              </a:spcBef>
              <a:buFont typeface="Wingdings" panose="05000000000000000000" pitchFamily="2" charset="2"/>
              <a:buChar char="§"/>
            </a:pPr>
            <a:r>
              <a:rPr lang="en-US" sz="2000" dirty="0"/>
              <a:t>Cut down outside noise and room distractions</a:t>
            </a:r>
            <a:r>
              <a:rPr lang="en-US" sz="2000" dirty="0" smtClean="0"/>
              <a:t>.</a:t>
            </a:r>
          </a:p>
          <a:p>
            <a:pPr>
              <a:spcBef>
                <a:spcPts val="0"/>
              </a:spcBef>
              <a:buFont typeface="Wingdings" panose="05000000000000000000" pitchFamily="2" charset="2"/>
              <a:buChar char="§"/>
            </a:pPr>
            <a:endParaRPr lang="en-US" sz="2000" dirty="0"/>
          </a:p>
          <a:p>
            <a:pPr>
              <a:spcBef>
                <a:spcPts val="0"/>
              </a:spcBef>
              <a:buFont typeface="Wingdings" panose="05000000000000000000" pitchFamily="2" charset="2"/>
              <a:buChar char="§"/>
            </a:pPr>
            <a:r>
              <a:rPr lang="en-US" sz="2000" dirty="0" smtClean="0"/>
              <a:t>Be </a:t>
            </a:r>
            <a:r>
              <a:rPr lang="en-US" sz="2000" dirty="0"/>
              <a:t>patient.  Don’t attempt to finish the person’s sentences</a:t>
            </a:r>
            <a:r>
              <a:rPr lang="en-US" sz="2000" dirty="0" smtClean="0"/>
              <a:t>.</a:t>
            </a:r>
          </a:p>
          <a:p>
            <a:pPr>
              <a:spcBef>
                <a:spcPts val="0"/>
              </a:spcBef>
              <a:buFont typeface="Wingdings" panose="05000000000000000000" pitchFamily="2" charset="2"/>
              <a:buChar char="§"/>
            </a:pPr>
            <a:endParaRPr lang="en-US" sz="2000" dirty="0"/>
          </a:p>
          <a:p>
            <a:pPr>
              <a:spcBef>
                <a:spcPts val="0"/>
              </a:spcBef>
              <a:buFont typeface="Wingdings" panose="05000000000000000000" pitchFamily="2" charset="2"/>
              <a:buChar char="§"/>
            </a:pPr>
            <a:r>
              <a:rPr lang="en-US" sz="2000" dirty="0"/>
              <a:t>Try to ask questions that require short answers or a nod of the head in agreement</a:t>
            </a:r>
            <a:r>
              <a:rPr lang="en-US" sz="2000" dirty="0" smtClean="0"/>
              <a:t>.</a:t>
            </a:r>
          </a:p>
          <a:p>
            <a:pPr>
              <a:spcBef>
                <a:spcPts val="0"/>
              </a:spcBef>
              <a:buFont typeface="Wingdings" panose="05000000000000000000" pitchFamily="2" charset="2"/>
              <a:buChar char="§"/>
            </a:pPr>
            <a:endParaRPr lang="en-US" sz="2000" dirty="0"/>
          </a:p>
          <a:p>
            <a:pPr>
              <a:spcBef>
                <a:spcPts val="0"/>
              </a:spcBef>
              <a:buFont typeface="Wingdings" panose="05000000000000000000" pitchFamily="2" charset="2"/>
              <a:buChar char="§"/>
            </a:pPr>
            <a:r>
              <a:rPr lang="en-US" sz="2000" dirty="0"/>
              <a:t>Don’t raise your voice or over-enunciate words</a:t>
            </a:r>
            <a:r>
              <a:rPr lang="en-US" sz="2000" dirty="0" smtClean="0"/>
              <a:t>.</a:t>
            </a:r>
            <a:endParaRPr lang="en-US" sz="2000" dirty="0"/>
          </a:p>
        </p:txBody>
      </p:sp>
    </p:spTree>
    <p:extLst>
      <p:ext uri="{BB962C8B-B14F-4D97-AF65-F5344CB8AC3E}">
        <p14:creationId xmlns:p14="http://schemas.microsoft.com/office/powerpoint/2010/main" val="418070367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Remember</a:t>
            </a:r>
            <a:endParaRPr lang="en-US" dirty="0"/>
          </a:p>
        </p:txBody>
      </p:sp>
      <p:sp>
        <p:nvSpPr>
          <p:cNvPr id="3" name="Content Placeholder 2"/>
          <p:cNvSpPr>
            <a:spLocks noGrp="1"/>
          </p:cNvSpPr>
          <p:nvPr>
            <p:ph sz="quarter" idx="1"/>
          </p:nvPr>
        </p:nvSpPr>
        <p:spPr/>
        <p:txBody>
          <a:bodyPr>
            <a:normAutofit/>
          </a:bodyPr>
          <a:lstStyle/>
          <a:p>
            <a:pPr>
              <a:spcBef>
                <a:spcPts val="0"/>
              </a:spcBef>
              <a:buFont typeface="Wingdings" panose="05000000000000000000" pitchFamily="2" charset="2"/>
              <a:buChar char="§"/>
            </a:pPr>
            <a:r>
              <a:rPr lang="en-US" sz="2000" dirty="0"/>
              <a:t>People with disabilities face barriers as part </a:t>
            </a:r>
            <a:r>
              <a:rPr lang="en-US" sz="2000" dirty="0" smtClean="0"/>
              <a:t>of their </a:t>
            </a:r>
            <a:r>
              <a:rPr lang="en-US" sz="2000" dirty="0"/>
              <a:t>everyday lives. </a:t>
            </a:r>
            <a:endParaRPr lang="en-US" sz="2000" dirty="0" smtClean="0"/>
          </a:p>
          <a:p>
            <a:pPr>
              <a:spcBef>
                <a:spcPts val="0"/>
              </a:spcBef>
              <a:buFont typeface="Wingdings" panose="05000000000000000000" pitchFamily="2" charset="2"/>
              <a:buChar char="§"/>
            </a:pPr>
            <a:endParaRPr lang="en-US" sz="2000" dirty="0" smtClean="0"/>
          </a:p>
          <a:p>
            <a:pPr>
              <a:spcBef>
                <a:spcPts val="0"/>
              </a:spcBef>
              <a:buFont typeface="Wingdings" panose="05000000000000000000" pitchFamily="2" charset="2"/>
              <a:buChar char="§"/>
            </a:pPr>
            <a:r>
              <a:rPr lang="en-US" sz="2000" dirty="0" smtClean="0"/>
              <a:t>Often</a:t>
            </a:r>
            <a:r>
              <a:rPr lang="en-US" sz="2000" dirty="0"/>
              <a:t>, the most </a:t>
            </a:r>
            <a:r>
              <a:rPr lang="en-US" sz="2000" dirty="0" smtClean="0"/>
              <a:t>difficult barrier </a:t>
            </a:r>
            <a:r>
              <a:rPr lang="en-US" sz="2000" dirty="0"/>
              <a:t>to overcome is dealing with </a:t>
            </a:r>
            <a:r>
              <a:rPr lang="en-US" sz="2000" dirty="0" smtClean="0"/>
              <a:t>the attitudes </a:t>
            </a:r>
            <a:r>
              <a:rPr lang="en-US" sz="2000" dirty="0"/>
              <a:t>of other people regarding </a:t>
            </a:r>
            <a:r>
              <a:rPr lang="en-US" sz="2000" dirty="0" smtClean="0"/>
              <a:t>people with disabilities</a:t>
            </a:r>
            <a:r>
              <a:rPr lang="en-US" sz="2000" dirty="0" smtClean="0"/>
              <a:t>.</a:t>
            </a:r>
          </a:p>
          <a:p>
            <a:pPr>
              <a:spcBef>
                <a:spcPts val="0"/>
              </a:spcBef>
              <a:buFont typeface="Wingdings" panose="05000000000000000000" pitchFamily="2" charset="2"/>
              <a:buChar char="§"/>
            </a:pPr>
            <a:endParaRPr lang="en-US" sz="2000" dirty="0"/>
          </a:p>
          <a:p>
            <a:pPr>
              <a:spcBef>
                <a:spcPts val="0"/>
              </a:spcBef>
              <a:buFont typeface="Wingdings" panose="05000000000000000000" pitchFamily="2" charset="2"/>
              <a:buChar char="§"/>
            </a:pPr>
            <a:r>
              <a:rPr lang="en-US" sz="2000" dirty="0" smtClean="0"/>
              <a:t>Whether it results from ignorance</a:t>
            </a:r>
            <a:r>
              <a:rPr lang="en-US" sz="2000" dirty="0"/>
              <a:t>, fear, misunderstanding or hate</a:t>
            </a:r>
            <a:r>
              <a:rPr lang="en-US" sz="2000" dirty="0" smtClean="0"/>
              <a:t>, these </a:t>
            </a:r>
            <a:r>
              <a:rPr lang="en-US" sz="2000" dirty="0"/>
              <a:t>attitudes and perceptions can </a:t>
            </a:r>
            <a:r>
              <a:rPr lang="en-US" sz="2000" dirty="0" smtClean="0"/>
              <a:t>become barriers </a:t>
            </a:r>
            <a:r>
              <a:rPr lang="en-US" sz="2000" dirty="0"/>
              <a:t>to achievement for people </a:t>
            </a:r>
            <a:r>
              <a:rPr lang="en-US" sz="2000" dirty="0" smtClean="0"/>
              <a:t>with disabilities</a:t>
            </a:r>
            <a:r>
              <a:rPr lang="en-US" sz="2000" dirty="0"/>
              <a:t>.</a:t>
            </a:r>
          </a:p>
        </p:txBody>
      </p:sp>
    </p:spTree>
    <p:extLst>
      <p:ext uri="{BB962C8B-B14F-4D97-AF65-F5344CB8AC3E}">
        <p14:creationId xmlns:p14="http://schemas.microsoft.com/office/powerpoint/2010/main" val="31633783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Remember</a:t>
            </a:r>
            <a:endParaRPr lang="en-US" dirty="0"/>
          </a:p>
        </p:txBody>
      </p:sp>
      <p:sp>
        <p:nvSpPr>
          <p:cNvPr id="3" name="Content Placeholder 2"/>
          <p:cNvSpPr>
            <a:spLocks noGrp="1"/>
          </p:cNvSpPr>
          <p:nvPr>
            <p:ph sz="quarter" idx="1"/>
          </p:nvPr>
        </p:nvSpPr>
        <p:spPr/>
        <p:txBody>
          <a:bodyPr>
            <a:normAutofit/>
          </a:bodyPr>
          <a:lstStyle/>
          <a:p>
            <a:pPr>
              <a:spcBef>
                <a:spcPts val="0"/>
              </a:spcBef>
              <a:buFont typeface="Wingdings" panose="05000000000000000000" pitchFamily="2" charset="2"/>
              <a:buChar char="§"/>
            </a:pPr>
            <a:r>
              <a:rPr lang="en-US" sz="2000" dirty="0" smtClean="0"/>
              <a:t>Relax</a:t>
            </a:r>
          </a:p>
          <a:p>
            <a:pPr>
              <a:spcBef>
                <a:spcPts val="0"/>
              </a:spcBef>
              <a:buFont typeface="Wingdings" panose="05000000000000000000" pitchFamily="2" charset="2"/>
              <a:buChar char="§"/>
            </a:pPr>
            <a:endParaRPr lang="en-US" sz="2000" dirty="0" smtClean="0"/>
          </a:p>
          <a:p>
            <a:pPr>
              <a:spcBef>
                <a:spcPts val="0"/>
              </a:spcBef>
              <a:buFont typeface="Wingdings" panose="05000000000000000000" pitchFamily="2" charset="2"/>
              <a:buChar char="§"/>
            </a:pPr>
            <a:r>
              <a:rPr lang="en-US" sz="2000" dirty="0" smtClean="0"/>
              <a:t>Treat the individual with dignity, respect and courtesy</a:t>
            </a:r>
            <a:r>
              <a:rPr lang="en-US" sz="2000" dirty="0" smtClean="0"/>
              <a:t>.</a:t>
            </a:r>
          </a:p>
          <a:p>
            <a:pPr>
              <a:spcBef>
                <a:spcPts val="0"/>
              </a:spcBef>
              <a:buFont typeface="Wingdings" panose="05000000000000000000" pitchFamily="2" charset="2"/>
              <a:buChar char="§"/>
            </a:pPr>
            <a:endParaRPr lang="en-US" sz="2000" dirty="0" smtClean="0"/>
          </a:p>
          <a:p>
            <a:pPr>
              <a:spcBef>
                <a:spcPts val="0"/>
              </a:spcBef>
              <a:buFont typeface="Wingdings" panose="05000000000000000000" pitchFamily="2" charset="2"/>
              <a:buChar char="§"/>
            </a:pPr>
            <a:r>
              <a:rPr lang="en-US" sz="2000" dirty="0" smtClean="0"/>
              <a:t>Listen to the person and seek </a:t>
            </a:r>
            <a:r>
              <a:rPr lang="en-US" sz="2000" dirty="0" smtClean="0"/>
              <a:t>understanding</a:t>
            </a:r>
          </a:p>
          <a:p>
            <a:pPr>
              <a:spcBef>
                <a:spcPts val="0"/>
              </a:spcBef>
              <a:buFont typeface="Wingdings" panose="05000000000000000000" pitchFamily="2" charset="2"/>
              <a:buChar char="§"/>
            </a:pPr>
            <a:endParaRPr lang="en-US" sz="2000" dirty="0" smtClean="0"/>
          </a:p>
          <a:p>
            <a:pPr>
              <a:spcBef>
                <a:spcPts val="0"/>
              </a:spcBef>
              <a:buFont typeface="Wingdings" panose="05000000000000000000" pitchFamily="2" charset="2"/>
              <a:buChar char="§"/>
            </a:pPr>
            <a:r>
              <a:rPr lang="en-US" sz="2000" dirty="0" smtClean="0"/>
              <a:t>Offer assistance but do not insist or be offended if your offer is not accepted.</a:t>
            </a:r>
            <a:endParaRPr lang="en-US" sz="2000" dirty="0"/>
          </a:p>
        </p:txBody>
      </p:sp>
    </p:spTree>
    <p:extLst>
      <p:ext uri="{BB962C8B-B14F-4D97-AF65-F5344CB8AC3E}">
        <p14:creationId xmlns:p14="http://schemas.microsoft.com/office/powerpoint/2010/main" val="417015321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p:txBody>
          <a:bodyPr>
            <a:normAutofit/>
          </a:bodyPr>
          <a:lstStyle/>
          <a:p>
            <a:pPr marL="0" indent="0" algn="ctr">
              <a:buNone/>
            </a:pPr>
            <a:r>
              <a:rPr lang="en-US" sz="6000" b="1" dirty="0" smtClean="0">
                <a:latin typeface="Times New Roman" panose="02020603050405020304" pitchFamily="18" charset="0"/>
                <a:cs typeface="Times New Roman" panose="02020603050405020304" pitchFamily="18" charset="0"/>
              </a:rPr>
              <a:t>Thank You</a:t>
            </a:r>
            <a:endParaRPr lang="en-US" sz="6000" b="1" dirty="0">
              <a:latin typeface="Times New Roman" panose="02020603050405020304" pitchFamily="18" charset="0"/>
              <a:cs typeface="Times New Roman" panose="02020603050405020304" pitchFamily="18" charset="0"/>
            </a:endParaRPr>
          </a:p>
        </p:txBody>
      </p:sp>
      <p:sp>
        <p:nvSpPr>
          <p:cNvPr id="2" name="Title 1"/>
          <p:cNvSpPr>
            <a:spLocks noGrp="1"/>
          </p:cNvSpPr>
          <p:nvPr>
            <p:ph type="ctrTitle"/>
          </p:nvPr>
        </p:nvSpPr>
        <p:spPr/>
        <p:txBody>
          <a:bodyPr/>
          <a:lstStyle/>
          <a:p>
            <a:endParaRPr lang="en-US"/>
          </a:p>
        </p:txBody>
      </p:sp>
    </p:spTree>
    <p:extLst>
      <p:ext uri="{BB962C8B-B14F-4D97-AF65-F5344CB8AC3E}">
        <p14:creationId xmlns:p14="http://schemas.microsoft.com/office/powerpoint/2010/main" val="133590051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609600" y="2819400"/>
            <a:ext cx="7848600" cy="3276600"/>
          </a:xfrm>
        </p:spPr>
        <p:txBody>
          <a:bodyPr>
            <a:normAutofit/>
          </a:bodyPr>
          <a:lstStyle/>
          <a:p>
            <a:r>
              <a:rPr lang="en-US" sz="1400" dirty="0"/>
              <a:t>For agent use only.  Not for use with consumers.  Certain exclusions and limitations may apply.  Not affiliated with the United States government or the federal Medicare program.  The content of this presentation reflects the opinion of the presenter and not necessarily the opinion of any entity with which the presenter has a business relationship.  This information is provided for educational purposes.  The ongoing implementation of laws, rules, and regulations may call for information in this presentation to be revised.  Neither the presenter, nor any entity with which the presenter may be affiliated, contracted, or employed, provide tax, investment, or legal advice.  </a:t>
            </a:r>
          </a:p>
          <a:p>
            <a:endParaRPr lang="en-US" sz="1400" dirty="0"/>
          </a:p>
        </p:txBody>
      </p:sp>
      <p:sp>
        <p:nvSpPr>
          <p:cNvPr id="2" name="Title 1"/>
          <p:cNvSpPr>
            <a:spLocks noGrp="1"/>
          </p:cNvSpPr>
          <p:nvPr>
            <p:ph type="ctrTitle"/>
          </p:nvPr>
        </p:nvSpPr>
        <p:spPr/>
        <p:txBody>
          <a:bodyPr/>
          <a:lstStyle/>
          <a:p>
            <a:endParaRPr lang="en-US" dirty="0"/>
          </a:p>
        </p:txBody>
      </p:sp>
    </p:spTree>
    <p:extLst>
      <p:ext uri="{BB962C8B-B14F-4D97-AF65-F5344CB8AC3E}">
        <p14:creationId xmlns:p14="http://schemas.microsoft.com/office/powerpoint/2010/main" val="350279084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What is the </a:t>
            </a:r>
            <a:r>
              <a:rPr lang="en-US" dirty="0" smtClean="0"/>
              <a:t>ADA</a:t>
            </a:r>
            <a:endParaRPr lang="en-US" dirty="0"/>
          </a:p>
        </p:txBody>
      </p:sp>
      <p:sp>
        <p:nvSpPr>
          <p:cNvPr id="3" name="Content Placeholder 2"/>
          <p:cNvSpPr>
            <a:spLocks noGrp="1"/>
          </p:cNvSpPr>
          <p:nvPr>
            <p:ph sz="quarter" idx="1"/>
          </p:nvPr>
        </p:nvSpPr>
        <p:spPr/>
        <p:txBody>
          <a:bodyPr>
            <a:normAutofit/>
          </a:bodyPr>
          <a:lstStyle/>
          <a:p>
            <a:pPr>
              <a:buFont typeface="Wingdings" panose="05000000000000000000" pitchFamily="2" charset="2"/>
              <a:buChar char="§"/>
            </a:pPr>
            <a:r>
              <a:rPr lang="en-US" sz="2000" dirty="0"/>
              <a:t>The Americans With Disabilities Act (ADA) </a:t>
            </a:r>
            <a:r>
              <a:rPr lang="en-US" sz="2000" dirty="0" smtClean="0"/>
              <a:t>is a comprehensive </a:t>
            </a:r>
            <a:r>
              <a:rPr lang="en-US" sz="2000" dirty="0"/>
              <a:t>civil rights law </a:t>
            </a:r>
            <a:r>
              <a:rPr lang="en-US" sz="2000" dirty="0" smtClean="0"/>
              <a:t>that was enacted in </a:t>
            </a:r>
            <a:r>
              <a:rPr lang="en-US" sz="2000" dirty="0" smtClean="0"/>
              <a:t>1990</a:t>
            </a:r>
          </a:p>
          <a:p>
            <a:pPr>
              <a:buFont typeface="Wingdings" panose="05000000000000000000" pitchFamily="2" charset="2"/>
              <a:buChar char="§"/>
            </a:pPr>
            <a:endParaRPr lang="en-US" sz="2000" dirty="0"/>
          </a:p>
          <a:p>
            <a:pPr>
              <a:buFont typeface="Wingdings" panose="05000000000000000000" pitchFamily="2" charset="2"/>
              <a:buChar char="§"/>
            </a:pPr>
            <a:r>
              <a:rPr lang="en-US" sz="2000" dirty="0" smtClean="0"/>
              <a:t>The </a:t>
            </a:r>
            <a:r>
              <a:rPr lang="en-US" sz="2000" dirty="0"/>
              <a:t>law </a:t>
            </a:r>
            <a:r>
              <a:rPr lang="en-US" sz="2000" dirty="0" smtClean="0"/>
              <a:t>prohibits, under certain circumstances, </a:t>
            </a:r>
            <a:r>
              <a:rPr lang="en-US" sz="2000" dirty="0"/>
              <a:t>discrimination </a:t>
            </a:r>
            <a:r>
              <a:rPr lang="en-US" sz="2000" dirty="0" smtClean="0"/>
              <a:t>and ensures </a:t>
            </a:r>
            <a:r>
              <a:rPr lang="en-US" sz="2000" dirty="0"/>
              <a:t>equal opportunity for people </a:t>
            </a:r>
            <a:r>
              <a:rPr lang="en-US" sz="2000" dirty="0" smtClean="0"/>
              <a:t>with disabilities </a:t>
            </a:r>
            <a:r>
              <a:rPr lang="en-US" sz="2000" dirty="0"/>
              <a:t>in employment, state and </a:t>
            </a:r>
            <a:r>
              <a:rPr lang="en-US" sz="2000" dirty="0" smtClean="0"/>
              <a:t>local government </a:t>
            </a:r>
            <a:r>
              <a:rPr lang="en-US" sz="2000" dirty="0"/>
              <a:t>services, </a:t>
            </a:r>
            <a:r>
              <a:rPr lang="en-US" sz="2000" dirty="0" smtClean="0"/>
              <a:t>public accommodations</a:t>
            </a:r>
            <a:r>
              <a:rPr lang="en-US" sz="2000" dirty="0"/>
              <a:t>, commercial </a:t>
            </a:r>
            <a:r>
              <a:rPr lang="en-US" sz="2000" dirty="0" smtClean="0"/>
              <a:t>facilities and </a:t>
            </a:r>
            <a:r>
              <a:rPr lang="en-US" sz="2000" dirty="0" smtClean="0"/>
              <a:t>transportation</a:t>
            </a:r>
          </a:p>
          <a:p>
            <a:pPr>
              <a:buFont typeface="Wingdings" panose="05000000000000000000" pitchFamily="2" charset="2"/>
              <a:buChar char="§"/>
            </a:pPr>
            <a:endParaRPr lang="en-US" sz="2000" dirty="0"/>
          </a:p>
          <a:p>
            <a:pPr>
              <a:buFont typeface="Wingdings" panose="05000000000000000000" pitchFamily="2" charset="2"/>
              <a:buChar char="§"/>
            </a:pPr>
            <a:r>
              <a:rPr lang="en-US" sz="2000" dirty="0" smtClean="0"/>
              <a:t>Modeled </a:t>
            </a:r>
            <a:r>
              <a:rPr lang="en-US" sz="2000" dirty="0"/>
              <a:t>after the Civil Rights Act of </a:t>
            </a:r>
            <a:r>
              <a:rPr lang="en-US" sz="2000" dirty="0" smtClean="0"/>
              <a:t>1964</a:t>
            </a:r>
            <a:endParaRPr lang="en-US" sz="2000" dirty="0"/>
          </a:p>
        </p:txBody>
      </p:sp>
    </p:spTree>
    <p:extLst>
      <p:ext uri="{BB962C8B-B14F-4D97-AF65-F5344CB8AC3E}">
        <p14:creationId xmlns:p14="http://schemas.microsoft.com/office/powerpoint/2010/main" val="420072528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2362200" cy="1828800"/>
          </a:xfrm>
        </p:spPr>
        <p:txBody>
          <a:bodyPr anchor="t">
            <a:noAutofit/>
          </a:bodyPr>
          <a:lstStyle/>
          <a:p>
            <a:r>
              <a:rPr lang="en-US" dirty="0" smtClean="0"/>
              <a:t>What is a </a:t>
            </a:r>
            <a:r>
              <a:rPr lang="en-US" dirty="0" smtClean="0"/>
              <a:t>Disability Under </a:t>
            </a:r>
            <a:r>
              <a:rPr lang="en-US" dirty="0" smtClean="0"/>
              <a:t/>
            </a:r>
            <a:br>
              <a:rPr lang="en-US" dirty="0" smtClean="0"/>
            </a:br>
            <a:r>
              <a:rPr lang="en-US" dirty="0" smtClean="0"/>
              <a:t>the </a:t>
            </a:r>
            <a:r>
              <a:rPr lang="en-US" dirty="0" smtClean="0"/>
              <a:t>ADA?</a:t>
            </a:r>
            <a:endParaRPr lang="en-US" dirty="0"/>
          </a:p>
        </p:txBody>
      </p:sp>
      <p:sp>
        <p:nvSpPr>
          <p:cNvPr id="3" name="Content Placeholder 2"/>
          <p:cNvSpPr>
            <a:spLocks noGrp="1"/>
          </p:cNvSpPr>
          <p:nvPr>
            <p:ph sz="quarter" idx="1"/>
          </p:nvPr>
        </p:nvSpPr>
        <p:spPr/>
        <p:txBody>
          <a:bodyPr>
            <a:normAutofit/>
          </a:bodyPr>
          <a:lstStyle/>
          <a:p>
            <a:pPr marL="0" indent="0">
              <a:buNone/>
            </a:pPr>
            <a:r>
              <a:rPr lang="en-US" sz="2000" dirty="0"/>
              <a:t>A</a:t>
            </a:r>
            <a:r>
              <a:rPr lang="en-US" sz="2000" b="1" dirty="0"/>
              <a:t> </a:t>
            </a:r>
            <a:r>
              <a:rPr lang="en-US" sz="2000" dirty="0"/>
              <a:t>person is considered to have a Disability </a:t>
            </a:r>
            <a:r>
              <a:rPr lang="en-US" sz="2000" dirty="0" smtClean="0"/>
              <a:t>if (s)he</a:t>
            </a:r>
            <a:r>
              <a:rPr lang="en-US" sz="2000" dirty="0" smtClean="0"/>
              <a:t>:</a:t>
            </a:r>
          </a:p>
          <a:p>
            <a:pPr marL="0" indent="0">
              <a:buNone/>
            </a:pPr>
            <a:endParaRPr lang="en-US" sz="2000" dirty="0"/>
          </a:p>
          <a:p>
            <a:pPr>
              <a:buFont typeface="Wingdings" panose="05000000000000000000" pitchFamily="2" charset="2"/>
              <a:buChar char="§"/>
            </a:pPr>
            <a:r>
              <a:rPr lang="en-US" sz="2000" dirty="0" smtClean="0"/>
              <a:t>Has </a:t>
            </a:r>
            <a:r>
              <a:rPr lang="en-US" sz="2000" dirty="0"/>
              <a:t>a </a:t>
            </a:r>
            <a:r>
              <a:rPr lang="en-US" sz="2000" dirty="0" smtClean="0"/>
              <a:t>physical </a:t>
            </a:r>
            <a:r>
              <a:rPr lang="en-US" sz="2000" dirty="0"/>
              <a:t>or </a:t>
            </a:r>
            <a:r>
              <a:rPr lang="en-US" sz="2000" dirty="0" smtClean="0"/>
              <a:t>mental </a:t>
            </a:r>
            <a:r>
              <a:rPr lang="en-US" sz="2000" dirty="0"/>
              <a:t>impairment </a:t>
            </a:r>
            <a:r>
              <a:rPr lang="en-US" sz="2000" dirty="0" smtClean="0"/>
              <a:t>that substantially </a:t>
            </a:r>
            <a:r>
              <a:rPr lang="en-US" sz="2000" dirty="0"/>
              <a:t>limits one or more </a:t>
            </a:r>
            <a:r>
              <a:rPr lang="en-US" sz="2000" i="1" dirty="0"/>
              <a:t>major </a:t>
            </a:r>
            <a:r>
              <a:rPr lang="en-US" sz="2000" i="1" dirty="0" smtClean="0"/>
              <a:t>life </a:t>
            </a:r>
            <a:r>
              <a:rPr lang="en-US" sz="2000" i="1" dirty="0" smtClean="0"/>
              <a:t>activities</a:t>
            </a:r>
          </a:p>
          <a:p>
            <a:pPr>
              <a:buFont typeface="Wingdings" panose="05000000000000000000" pitchFamily="2" charset="2"/>
              <a:buChar char="§"/>
            </a:pPr>
            <a:endParaRPr lang="en-US" sz="2000" i="1" dirty="0"/>
          </a:p>
          <a:p>
            <a:pPr>
              <a:buFont typeface="Wingdings" panose="05000000000000000000" pitchFamily="2" charset="2"/>
              <a:buChar char="§"/>
            </a:pPr>
            <a:r>
              <a:rPr lang="en-US" sz="2000" dirty="0" smtClean="0"/>
              <a:t>Has </a:t>
            </a:r>
            <a:r>
              <a:rPr lang="en-US" sz="2000" dirty="0"/>
              <a:t>a </a:t>
            </a:r>
            <a:r>
              <a:rPr lang="en-US" sz="2000" i="1" dirty="0"/>
              <a:t>record of </a:t>
            </a:r>
            <a:r>
              <a:rPr lang="en-US" sz="2000" dirty="0"/>
              <a:t>such impairment, </a:t>
            </a:r>
            <a:r>
              <a:rPr lang="en-US" sz="2000" dirty="0" smtClean="0"/>
              <a:t>or</a:t>
            </a:r>
          </a:p>
          <a:p>
            <a:pPr>
              <a:buFont typeface="Wingdings" panose="05000000000000000000" pitchFamily="2" charset="2"/>
              <a:buChar char="§"/>
            </a:pPr>
            <a:endParaRPr lang="en-US" sz="2000" dirty="0"/>
          </a:p>
          <a:p>
            <a:pPr>
              <a:buFont typeface="Wingdings" panose="05000000000000000000" pitchFamily="2" charset="2"/>
              <a:buChar char="§"/>
            </a:pPr>
            <a:r>
              <a:rPr lang="en-US" sz="2000" dirty="0" smtClean="0"/>
              <a:t>Is </a:t>
            </a:r>
            <a:r>
              <a:rPr lang="en-US" sz="2000" i="1" dirty="0"/>
              <a:t>regarded as having </a:t>
            </a:r>
            <a:r>
              <a:rPr lang="en-US" sz="2000" dirty="0"/>
              <a:t>such </a:t>
            </a:r>
            <a:r>
              <a:rPr lang="en-US" sz="2000" dirty="0" smtClean="0"/>
              <a:t>impairment (</a:t>
            </a:r>
            <a:r>
              <a:rPr lang="en-US" sz="2000" dirty="0"/>
              <a:t>symptomatic or asymptomatic)</a:t>
            </a:r>
          </a:p>
        </p:txBody>
      </p:sp>
    </p:spTree>
    <p:extLst>
      <p:ext uri="{BB962C8B-B14F-4D97-AF65-F5344CB8AC3E}">
        <p14:creationId xmlns:p14="http://schemas.microsoft.com/office/powerpoint/2010/main" val="378085028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Impairments may include but are</a:t>
            </a:r>
            <a:r>
              <a:rPr lang="en-US" dirty="0"/>
              <a:t> </a:t>
            </a:r>
            <a:r>
              <a:rPr lang="en-US" dirty="0" smtClean="0"/>
              <a:t>not limited to:</a:t>
            </a:r>
            <a:endParaRPr lang="en-US" dirty="0"/>
          </a:p>
        </p:txBody>
      </p:sp>
      <p:sp>
        <p:nvSpPr>
          <p:cNvPr id="3" name="Content Placeholder 2"/>
          <p:cNvSpPr>
            <a:spLocks noGrp="1"/>
          </p:cNvSpPr>
          <p:nvPr>
            <p:ph sz="half" idx="1"/>
          </p:nvPr>
        </p:nvSpPr>
        <p:spPr>
          <a:xfrm>
            <a:off x="301752" y="1600200"/>
            <a:ext cx="4038600" cy="4724400"/>
          </a:xfrm>
        </p:spPr>
        <p:txBody>
          <a:bodyPr>
            <a:normAutofit lnSpcReduction="10000"/>
          </a:bodyPr>
          <a:lstStyle/>
          <a:p>
            <a:pPr>
              <a:buFont typeface="Wingdings" panose="05000000000000000000" pitchFamily="2" charset="2"/>
              <a:buChar char="§"/>
            </a:pPr>
            <a:r>
              <a:rPr lang="en-US" sz="2000" dirty="0"/>
              <a:t>Visual, speech, and </a:t>
            </a:r>
            <a:r>
              <a:rPr lang="en-US" sz="2000" dirty="0" smtClean="0"/>
              <a:t>hearing impairments</a:t>
            </a:r>
            <a:r>
              <a:rPr lang="en-US" sz="2000" dirty="0" smtClean="0"/>
              <a:t>;</a:t>
            </a:r>
          </a:p>
          <a:p>
            <a:pPr>
              <a:buFont typeface="Wingdings" panose="05000000000000000000" pitchFamily="2" charset="2"/>
              <a:buChar char="§"/>
            </a:pPr>
            <a:endParaRPr lang="en-US" sz="2000" dirty="0"/>
          </a:p>
          <a:p>
            <a:pPr>
              <a:buFont typeface="Wingdings" panose="05000000000000000000" pitchFamily="2" charset="2"/>
              <a:buChar char="§"/>
            </a:pPr>
            <a:r>
              <a:rPr lang="en-US" sz="2000" dirty="0" smtClean="0"/>
              <a:t>Mental </a:t>
            </a:r>
            <a:r>
              <a:rPr lang="en-US" sz="2000" dirty="0"/>
              <a:t>retardation, emotional illness</a:t>
            </a:r>
            <a:r>
              <a:rPr lang="en-US" sz="2000" dirty="0" smtClean="0"/>
              <a:t>, and </a:t>
            </a:r>
            <a:r>
              <a:rPr lang="en-US" sz="2000" dirty="0"/>
              <a:t>specific learning disabilities</a:t>
            </a:r>
            <a:r>
              <a:rPr lang="en-US" sz="2000" dirty="0" smtClean="0"/>
              <a:t>;</a:t>
            </a:r>
          </a:p>
          <a:p>
            <a:pPr>
              <a:buFont typeface="Wingdings" panose="05000000000000000000" pitchFamily="2" charset="2"/>
              <a:buChar char="§"/>
            </a:pPr>
            <a:endParaRPr lang="en-US" sz="2000" dirty="0"/>
          </a:p>
          <a:p>
            <a:pPr>
              <a:buFont typeface="Wingdings" panose="05000000000000000000" pitchFamily="2" charset="2"/>
              <a:buChar char="§"/>
            </a:pPr>
            <a:r>
              <a:rPr lang="en-US" sz="2000" dirty="0" smtClean="0"/>
              <a:t>Cerebral </a:t>
            </a:r>
            <a:r>
              <a:rPr lang="en-US" sz="2000" dirty="0"/>
              <a:t>palsy</a:t>
            </a:r>
            <a:r>
              <a:rPr lang="en-US" sz="2000" dirty="0" smtClean="0"/>
              <a:t>;</a:t>
            </a:r>
          </a:p>
          <a:p>
            <a:pPr>
              <a:buFont typeface="Wingdings" panose="05000000000000000000" pitchFamily="2" charset="2"/>
              <a:buChar char="§"/>
            </a:pPr>
            <a:endParaRPr lang="en-US" sz="2000" dirty="0"/>
          </a:p>
          <a:p>
            <a:pPr>
              <a:buFont typeface="Wingdings" panose="05000000000000000000" pitchFamily="2" charset="2"/>
              <a:buChar char="§"/>
            </a:pPr>
            <a:r>
              <a:rPr lang="en-US" sz="2000" dirty="0" smtClean="0"/>
              <a:t>Epilepsy</a:t>
            </a:r>
            <a:r>
              <a:rPr lang="en-US" sz="2000" dirty="0" smtClean="0"/>
              <a:t>;</a:t>
            </a:r>
          </a:p>
          <a:p>
            <a:pPr>
              <a:buFont typeface="Wingdings" panose="05000000000000000000" pitchFamily="2" charset="2"/>
              <a:buChar char="§"/>
            </a:pPr>
            <a:endParaRPr lang="en-US" sz="2000" dirty="0"/>
          </a:p>
          <a:p>
            <a:pPr>
              <a:buFont typeface="Wingdings" panose="05000000000000000000" pitchFamily="2" charset="2"/>
              <a:buChar char="§"/>
            </a:pPr>
            <a:r>
              <a:rPr lang="en-US" sz="2000" dirty="0" smtClean="0"/>
              <a:t>Muscular </a:t>
            </a:r>
            <a:r>
              <a:rPr lang="en-US" sz="2000" dirty="0"/>
              <a:t>dystrophy</a:t>
            </a:r>
            <a:r>
              <a:rPr lang="en-US" sz="2000" dirty="0" smtClean="0"/>
              <a:t>;</a:t>
            </a:r>
          </a:p>
          <a:p>
            <a:pPr>
              <a:buFont typeface="Wingdings" panose="05000000000000000000" pitchFamily="2" charset="2"/>
              <a:buChar char="§"/>
            </a:pPr>
            <a:endParaRPr lang="en-US" sz="2000" dirty="0"/>
          </a:p>
          <a:p>
            <a:pPr>
              <a:buFont typeface="Wingdings" panose="05000000000000000000" pitchFamily="2" charset="2"/>
              <a:buChar char="§"/>
            </a:pPr>
            <a:r>
              <a:rPr lang="en-US" sz="2000" dirty="0" smtClean="0"/>
              <a:t>Multiple </a:t>
            </a:r>
            <a:r>
              <a:rPr lang="en-US" sz="2000" dirty="0"/>
              <a:t>sclerosis</a:t>
            </a:r>
            <a:r>
              <a:rPr lang="en-US" sz="2000" dirty="0" smtClean="0"/>
              <a:t>;</a:t>
            </a:r>
            <a:endParaRPr lang="en-US" sz="2000" dirty="0"/>
          </a:p>
        </p:txBody>
      </p:sp>
      <p:sp>
        <p:nvSpPr>
          <p:cNvPr id="4" name="Content Placeholder 3"/>
          <p:cNvSpPr>
            <a:spLocks noGrp="1"/>
          </p:cNvSpPr>
          <p:nvPr>
            <p:ph sz="half" idx="2"/>
          </p:nvPr>
        </p:nvSpPr>
        <p:spPr>
          <a:xfrm>
            <a:off x="4800600" y="1600200"/>
            <a:ext cx="4038600" cy="4453128"/>
          </a:xfrm>
        </p:spPr>
        <p:txBody>
          <a:bodyPr>
            <a:normAutofit lnSpcReduction="10000"/>
          </a:bodyPr>
          <a:lstStyle/>
          <a:p>
            <a:pPr>
              <a:buFont typeface="Wingdings" panose="05000000000000000000" pitchFamily="2" charset="2"/>
              <a:buChar char="§"/>
            </a:pPr>
            <a:r>
              <a:rPr lang="en-US" sz="2000" dirty="0"/>
              <a:t>Orthopedic conditions</a:t>
            </a:r>
            <a:r>
              <a:rPr lang="en-US" sz="2000" dirty="0" smtClean="0"/>
              <a:t>;</a:t>
            </a:r>
          </a:p>
          <a:p>
            <a:pPr>
              <a:buFont typeface="Wingdings" panose="05000000000000000000" pitchFamily="2" charset="2"/>
              <a:buChar char="§"/>
            </a:pPr>
            <a:endParaRPr lang="en-US" sz="2000" dirty="0"/>
          </a:p>
          <a:p>
            <a:pPr>
              <a:buFont typeface="Wingdings" panose="05000000000000000000" pitchFamily="2" charset="2"/>
              <a:buChar char="§"/>
            </a:pPr>
            <a:r>
              <a:rPr lang="en-US" sz="2000" dirty="0" smtClean="0"/>
              <a:t>Cancer</a:t>
            </a:r>
            <a:r>
              <a:rPr lang="en-US" sz="2000" dirty="0"/>
              <a:t>, Heart disease, Diabetes</a:t>
            </a:r>
            <a:r>
              <a:rPr lang="en-US" sz="2000" dirty="0" smtClean="0"/>
              <a:t>;</a:t>
            </a:r>
          </a:p>
          <a:p>
            <a:pPr>
              <a:buFont typeface="Wingdings" panose="05000000000000000000" pitchFamily="2" charset="2"/>
              <a:buChar char="§"/>
            </a:pPr>
            <a:endParaRPr lang="en-US" sz="2000" dirty="0"/>
          </a:p>
          <a:p>
            <a:pPr>
              <a:buFont typeface="Wingdings" panose="05000000000000000000" pitchFamily="2" charset="2"/>
              <a:buChar char="§"/>
            </a:pPr>
            <a:r>
              <a:rPr lang="en-US" sz="2000" dirty="0" smtClean="0"/>
              <a:t>Contagious </a:t>
            </a:r>
            <a:r>
              <a:rPr lang="en-US" sz="2000" dirty="0"/>
              <a:t>and </a:t>
            </a:r>
            <a:r>
              <a:rPr lang="en-US" sz="2000" dirty="0" smtClean="0"/>
              <a:t>noncontagious diseases </a:t>
            </a:r>
            <a:r>
              <a:rPr lang="en-US" sz="2000" dirty="0"/>
              <a:t>such as tuberculosis and </a:t>
            </a:r>
            <a:r>
              <a:rPr lang="en-US" sz="2000" dirty="0" smtClean="0"/>
              <a:t>HIV disease </a:t>
            </a:r>
            <a:r>
              <a:rPr lang="en-US" sz="2000" dirty="0"/>
              <a:t>(whether symptomatic </a:t>
            </a:r>
            <a:r>
              <a:rPr lang="en-US" sz="2000" dirty="0" smtClean="0"/>
              <a:t>or asymptomatic</a:t>
            </a:r>
            <a:r>
              <a:rPr lang="en-US" sz="2000" dirty="0"/>
              <a:t>).</a:t>
            </a:r>
          </a:p>
          <a:p>
            <a:pPr>
              <a:buFont typeface="Wingdings" panose="05000000000000000000" pitchFamily="2" charset="2"/>
              <a:buChar char="§"/>
            </a:pPr>
            <a:endParaRPr lang="en-US" dirty="0"/>
          </a:p>
        </p:txBody>
      </p:sp>
    </p:spTree>
    <p:extLst>
      <p:ext uri="{BB962C8B-B14F-4D97-AF65-F5344CB8AC3E}">
        <p14:creationId xmlns:p14="http://schemas.microsoft.com/office/powerpoint/2010/main" val="19589583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2362200" cy="2743200"/>
          </a:xfrm>
        </p:spPr>
        <p:txBody>
          <a:bodyPr anchor="t">
            <a:normAutofit/>
          </a:bodyPr>
          <a:lstStyle/>
          <a:p>
            <a:r>
              <a:rPr lang="en-US" dirty="0" smtClean="0"/>
              <a:t>What does “regarded as having a disability” mean?</a:t>
            </a:r>
            <a:endParaRPr lang="en-US" dirty="0"/>
          </a:p>
        </p:txBody>
      </p:sp>
      <p:sp>
        <p:nvSpPr>
          <p:cNvPr id="3" name="Content Placeholder 2"/>
          <p:cNvSpPr>
            <a:spLocks noGrp="1"/>
          </p:cNvSpPr>
          <p:nvPr>
            <p:ph sz="quarter" idx="1"/>
          </p:nvPr>
        </p:nvSpPr>
        <p:spPr/>
        <p:txBody>
          <a:bodyPr>
            <a:normAutofit/>
          </a:bodyPr>
          <a:lstStyle/>
          <a:p>
            <a:pPr marL="0" indent="0">
              <a:buNone/>
            </a:pPr>
            <a:r>
              <a:rPr lang="en-US" sz="2000" dirty="0" smtClean="0"/>
              <a:t>The person either has </a:t>
            </a:r>
            <a:r>
              <a:rPr lang="en-US" sz="2000" dirty="0"/>
              <a:t>an impairment </a:t>
            </a:r>
            <a:r>
              <a:rPr lang="en-US" sz="2000" dirty="0" smtClean="0"/>
              <a:t>that</a:t>
            </a:r>
            <a:r>
              <a:rPr lang="en-US" sz="2000" dirty="0" smtClean="0"/>
              <a:t>:</a:t>
            </a:r>
          </a:p>
          <a:p>
            <a:pPr marL="0" indent="0">
              <a:buNone/>
            </a:pPr>
            <a:endParaRPr lang="en-US" sz="2000" dirty="0" smtClean="0"/>
          </a:p>
          <a:p>
            <a:pPr marL="457200" indent="-457200">
              <a:buFont typeface="+mj-lt"/>
              <a:buAutoNum type="arabicPeriod"/>
            </a:pPr>
            <a:r>
              <a:rPr lang="en-US" sz="2000" dirty="0" smtClean="0"/>
              <a:t>Does </a:t>
            </a:r>
            <a:r>
              <a:rPr lang="en-US" sz="2000" dirty="0"/>
              <a:t>not substantially </a:t>
            </a:r>
            <a:r>
              <a:rPr lang="en-US" sz="2000" dirty="0" smtClean="0"/>
              <a:t>limit a </a:t>
            </a:r>
            <a:r>
              <a:rPr lang="en-US" sz="2000" dirty="0"/>
              <a:t>major life </a:t>
            </a:r>
            <a:r>
              <a:rPr lang="en-US" sz="2000" dirty="0" smtClean="0"/>
              <a:t>activity</a:t>
            </a:r>
            <a:r>
              <a:rPr lang="en-US" sz="2000" dirty="0" smtClean="0"/>
              <a:t>;</a:t>
            </a:r>
          </a:p>
          <a:p>
            <a:pPr marL="457200" indent="-457200">
              <a:buFont typeface="+mj-lt"/>
              <a:buAutoNum type="arabicPeriod"/>
            </a:pPr>
            <a:endParaRPr lang="en-US" sz="2000" dirty="0" smtClean="0"/>
          </a:p>
          <a:p>
            <a:pPr marL="457200" indent="-457200">
              <a:buFont typeface="+mj-lt"/>
              <a:buAutoNum type="arabicPeriod"/>
            </a:pPr>
            <a:r>
              <a:rPr lang="en-US" sz="2000" dirty="0" smtClean="0"/>
              <a:t>Has </a:t>
            </a:r>
            <a:r>
              <a:rPr lang="en-US" sz="2000" dirty="0"/>
              <a:t>an impairment that substantially limits a </a:t>
            </a:r>
            <a:r>
              <a:rPr lang="en-US" sz="2000" dirty="0" smtClean="0"/>
              <a:t>major life activity </a:t>
            </a:r>
            <a:r>
              <a:rPr lang="en-US" sz="2000" dirty="0"/>
              <a:t>only as a result of the attitudes of </a:t>
            </a:r>
            <a:r>
              <a:rPr lang="en-US" sz="2000" dirty="0" smtClean="0"/>
              <a:t>others toward </a:t>
            </a:r>
            <a:r>
              <a:rPr lang="en-US" sz="2000" dirty="0"/>
              <a:t>them; </a:t>
            </a:r>
            <a:r>
              <a:rPr lang="en-US" sz="2000" dirty="0" smtClean="0"/>
              <a:t>or</a:t>
            </a:r>
          </a:p>
          <a:p>
            <a:pPr marL="457200" indent="-457200">
              <a:buFont typeface="+mj-lt"/>
              <a:buAutoNum type="arabicPeriod"/>
            </a:pPr>
            <a:endParaRPr lang="en-US" sz="2000" dirty="0" smtClean="0"/>
          </a:p>
          <a:p>
            <a:pPr marL="457200" indent="-457200">
              <a:buFont typeface="+mj-lt"/>
              <a:buAutoNum type="arabicPeriod"/>
            </a:pPr>
            <a:r>
              <a:rPr lang="en-US" sz="2000" dirty="0" smtClean="0"/>
              <a:t>Does not have any impairment, but is treated as having an impairment; for example:</a:t>
            </a:r>
          </a:p>
          <a:p>
            <a:pPr lvl="2">
              <a:buFont typeface="Wingdings" panose="05000000000000000000" pitchFamily="2" charset="2"/>
              <a:buChar char="ü"/>
            </a:pPr>
            <a:r>
              <a:rPr lang="en-US" sz="1800" dirty="0" smtClean="0">
                <a:solidFill>
                  <a:schemeClr val="tx1"/>
                </a:solidFill>
              </a:rPr>
              <a:t>Facial disfigurement</a:t>
            </a:r>
          </a:p>
          <a:p>
            <a:pPr lvl="2">
              <a:buFont typeface="Wingdings" panose="05000000000000000000" pitchFamily="2" charset="2"/>
              <a:buChar char="ü"/>
            </a:pPr>
            <a:r>
              <a:rPr lang="en-US" sz="1800" dirty="0" smtClean="0">
                <a:solidFill>
                  <a:schemeClr val="tx1"/>
                </a:solidFill>
              </a:rPr>
              <a:t>Eccentric behaviors</a:t>
            </a:r>
          </a:p>
          <a:p>
            <a:pPr lvl="2">
              <a:buFont typeface="Wingdings" panose="05000000000000000000" pitchFamily="2" charset="2"/>
              <a:buChar char="ü"/>
            </a:pPr>
            <a:r>
              <a:rPr lang="en-US" sz="1800" dirty="0" smtClean="0">
                <a:solidFill>
                  <a:schemeClr val="tx1"/>
                </a:solidFill>
              </a:rPr>
              <a:t>Age</a:t>
            </a:r>
          </a:p>
          <a:p>
            <a:pPr marL="704088" lvl="1" indent="-457200">
              <a:buFont typeface="+mj-lt"/>
              <a:buAutoNum type="alphaLcParenR"/>
            </a:pPr>
            <a:endParaRPr lang="en-US" sz="2000" dirty="0" smtClean="0">
              <a:solidFill>
                <a:schemeClr val="tx1"/>
              </a:solidFill>
            </a:endParaRPr>
          </a:p>
        </p:txBody>
      </p:sp>
    </p:spTree>
    <p:extLst>
      <p:ext uri="{BB962C8B-B14F-4D97-AF65-F5344CB8AC3E}">
        <p14:creationId xmlns:p14="http://schemas.microsoft.com/office/powerpoint/2010/main" val="8852393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Ada </a:t>
            </a:r>
            <a:r>
              <a:rPr lang="en-US" dirty="0" smtClean="0"/>
              <a:t/>
            </a:r>
            <a:br>
              <a:rPr lang="en-US" dirty="0" smtClean="0"/>
            </a:br>
            <a:r>
              <a:rPr lang="en-US" dirty="0" smtClean="0"/>
              <a:t>Protection</a:t>
            </a:r>
            <a:endParaRPr lang="en-US" dirty="0"/>
          </a:p>
        </p:txBody>
      </p:sp>
      <p:sp>
        <p:nvSpPr>
          <p:cNvPr id="3" name="Content Placeholder 2"/>
          <p:cNvSpPr>
            <a:spLocks noGrp="1"/>
          </p:cNvSpPr>
          <p:nvPr>
            <p:ph sz="quarter" idx="1"/>
          </p:nvPr>
        </p:nvSpPr>
        <p:spPr/>
        <p:txBody>
          <a:bodyPr>
            <a:normAutofit/>
          </a:bodyPr>
          <a:lstStyle/>
          <a:p>
            <a:pPr marL="0" indent="0">
              <a:buNone/>
            </a:pPr>
            <a:r>
              <a:rPr lang="en-US" sz="2000" dirty="0" smtClean="0"/>
              <a:t>The ADA states that it is unlawful to discriminate</a:t>
            </a:r>
            <a:r>
              <a:rPr lang="en-US" sz="2000" dirty="0" smtClean="0"/>
              <a:t>:</a:t>
            </a:r>
          </a:p>
          <a:p>
            <a:pPr marL="0" indent="0">
              <a:buNone/>
            </a:pPr>
            <a:endParaRPr lang="en-US" sz="2000" dirty="0" smtClean="0"/>
          </a:p>
          <a:p>
            <a:pPr marL="457200" indent="-457200">
              <a:buFont typeface="+mj-lt"/>
              <a:buAutoNum type="arabicPeriod"/>
            </a:pPr>
            <a:r>
              <a:rPr lang="en-US" sz="2000" dirty="0" smtClean="0"/>
              <a:t>Against a person who has a disability as defined in the Act</a:t>
            </a:r>
            <a:r>
              <a:rPr lang="en-US" sz="2000" dirty="0" smtClean="0"/>
              <a:t>.</a:t>
            </a:r>
          </a:p>
          <a:p>
            <a:pPr marL="457200" indent="-457200">
              <a:buFont typeface="+mj-lt"/>
              <a:buAutoNum type="arabicPeriod"/>
            </a:pPr>
            <a:endParaRPr lang="en-US" sz="2000" dirty="0" smtClean="0"/>
          </a:p>
          <a:p>
            <a:pPr marL="457200" indent="-457200">
              <a:buFont typeface="+mj-lt"/>
              <a:buAutoNum type="arabicPeriod"/>
            </a:pPr>
            <a:r>
              <a:rPr lang="en-US" sz="2000" dirty="0" smtClean="0"/>
              <a:t>Against someone based on that person’s association with a person who has a disability.  For example, discrimination toward a person who works with HIV patients.</a:t>
            </a:r>
            <a:endParaRPr lang="en-US" sz="2000" dirty="0"/>
          </a:p>
        </p:txBody>
      </p:sp>
    </p:spTree>
    <p:extLst>
      <p:ext uri="{BB962C8B-B14F-4D97-AF65-F5344CB8AC3E}">
        <p14:creationId xmlns:p14="http://schemas.microsoft.com/office/powerpoint/2010/main" val="47931835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a:bodyPr>
          <a:lstStyle/>
          <a:p>
            <a:r>
              <a:rPr lang="en-US" sz="2000" dirty="0" smtClean="0"/>
              <a:t>Understanding Disabilities </a:t>
            </a:r>
            <a:br>
              <a:rPr lang="en-US" sz="2000" dirty="0" smtClean="0"/>
            </a:br>
            <a:r>
              <a:rPr lang="en-US" sz="2000" dirty="0" smtClean="0"/>
              <a:t>and Communicating with Disabled Persons</a:t>
            </a:r>
            <a:endParaRPr lang="en-US" sz="2000" dirty="0"/>
          </a:p>
        </p:txBody>
      </p:sp>
      <p:sp>
        <p:nvSpPr>
          <p:cNvPr id="8" name="Title 7"/>
          <p:cNvSpPr>
            <a:spLocks noGrp="1"/>
          </p:cNvSpPr>
          <p:nvPr>
            <p:ph type="title"/>
          </p:nvPr>
        </p:nvSpPr>
        <p:spPr/>
        <p:txBody>
          <a:bodyPr/>
          <a:lstStyle/>
          <a:p>
            <a:endParaRPr lang="en-US"/>
          </a:p>
        </p:txBody>
      </p:sp>
    </p:spTree>
    <p:extLst>
      <p:ext uri="{BB962C8B-B14F-4D97-AF65-F5344CB8AC3E}">
        <p14:creationId xmlns:p14="http://schemas.microsoft.com/office/powerpoint/2010/main" val="420170770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a:t>
            </a:r>
            <a:r>
              <a:rPr lang="en-US" dirty="0" smtClean="0"/>
              <a:t>Tips</a:t>
            </a:r>
            <a:endParaRPr lang="en-US" dirty="0"/>
          </a:p>
        </p:txBody>
      </p:sp>
      <p:sp>
        <p:nvSpPr>
          <p:cNvPr id="3" name="Content Placeholder 2"/>
          <p:cNvSpPr>
            <a:spLocks noGrp="1"/>
          </p:cNvSpPr>
          <p:nvPr>
            <p:ph sz="half" idx="1"/>
          </p:nvPr>
        </p:nvSpPr>
        <p:spPr>
          <a:xfrm>
            <a:off x="301752" y="1566672"/>
            <a:ext cx="4038600" cy="4681728"/>
          </a:xfrm>
        </p:spPr>
        <p:txBody>
          <a:bodyPr>
            <a:noAutofit/>
          </a:bodyPr>
          <a:lstStyle/>
          <a:p>
            <a:pPr>
              <a:spcBef>
                <a:spcPts val="0"/>
              </a:spcBef>
              <a:buFont typeface="Wingdings" panose="05000000000000000000" pitchFamily="2" charset="2"/>
              <a:buChar char="§"/>
            </a:pPr>
            <a:r>
              <a:rPr lang="en-US" sz="2000" dirty="0"/>
              <a:t>Treat each person as an individual with </a:t>
            </a:r>
            <a:r>
              <a:rPr lang="en-US" sz="2000" dirty="0" smtClean="0"/>
              <a:t>respect and </a:t>
            </a:r>
            <a:r>
              <a:rPr lang="en-US" sz="2000" dirty="0"/>
              <a:t>consideration and in the way that you </a:t>
            </a:r>
            <a:r>
              <a:rPr lang="en-US" sz="2000" dirty="0" smtClean="0"/>
              <a:t>would want </a:t>
            </a:r>
            <a:r>
              <a:rPr lang="en-US" sz="2000" dirty="0"/>
              <a:t>to be </a:t>
            </a:r>
            <a:r>
              <a:rPr lang="en-US" sz="2000" dirty="0" smtClean="0"/>
              <a:t>treated</a:t>
            </a:r>
          </a:p>
          <a:p>
            <a:pPr>
              <a:spcBef>
                <a:spcPts val="0"/>
              </a:spcBef>
              <a:buFont typeface="Wingdings" panose="05000000000000000000" pitchFamily="2" charset="2"/>
              <a:buChar char="§"/>
            </a:pPr>
            <a:endParaRPr lang="en-US" sz="2000" dirty="0"/>
          </a:p>
          <a:p>
            <a:pPr>
              <a:spcBef>
                <a:spcPts val="0"/>
              </a:spcBef>
              <a:buFont typeface="Wingdings" panose="05000000000000000000" pitchFamily="2" charset="2"/>
              <a:buChar char="§"/>
            </a:pPr>
            <a:r>
              <a:rPr lang="en-US" sz="2000" dirty="0" smtClean="0"/>
              <a:t>Be </a:t>
            </a:r>
            <a:r>
              <a:rPr lang="en-US" sz="2000" dirty="0"/>
              <a:t>polite and patient – don’t rush the </a:t>
            </a:r>
            <a:r>
              <a:rPr lang="en-US" sz="2000" dirty="0" smtClean="0"/>
              <a:t>conversation</a:t>
            </a:r>
          </a:p>
          <a:p>
            <a:pPr>
              <a:spcBef>
                <a:spcPts val="0"/>
              </a:spcBef>
              <a:buFont typeface="Wingdings" panose="05000000000000000000" pitchFamily="2" charset="2"/>
              <a:buChar char="§"/>
            </a:pPr>
            <a:endParaRPr lang="en-US" sz="2000" dirty="0"/>
          </a:p>
          <a:p>
            <a:pPr>
              <a:spcBef>
                <a:spcPts val="0"/>
              </a:spcBef>
              <a:buFont typeface="Wingdings" panose="05000000000000000000" pitchFamily="2" charset="2"/>
              <a:buChar char="§"/>
            </a:pPr>
            <a:r>
              <a:rPr lang="en-US" sz="2000" dirty="0" smtClean="0"/>
              <a:t>Ask </a:t>
            </a:r>
            <a:r>
              <a:rPr lang="en-US" sz="2000" dirty="0"/>
              <a:t>the person what will help with </a:t>
            </a:r>
            <a:r>
              <a:rPr lang="en-US" sz="2000" dirty="0" smtClean="0"/>
              <a:t>communication</a:t>
            </a:r>
          </a:p>
          <a:p>
            <a:pPr>
              <a:spcBef>
                <a:spcPts val="0"/>
              </a:spcBef>
              <a:buFont typeface="Wingdings" panose="05000000000000000000" pitchFamily="2" charset="2"/>
              <a:buChar char="§"/>
            </a:pPr>
            <a:endParaRPr lang="en-US" sz="2000" dirty="0"/>
          </a:p>
          <a:p>
            <a:pPr>
              <a:spcBef>
                <a:spcPts val="0"/>
              </a:spcBef>
              <a:buFont typeface="Wingdings" panose="05000000000000000000" pitchFamily="2" charset="2"/>
              <a:buChar char="§"/>
            </a:pPr>
            <a:r>
              <a:rPr lang="en-US" sz="2000" dirty="0" smtClean="0"/>
              <a:t>Only </a:t>
            </a:r>
            <a:r>
              <a:rPr lang="en-US" sz="2000" dirty="0"/>
              <a:t>refer to the person’s disability if necessary </a:t>
            </a:r>
            <a:r>
              <a:rPr lang="en-US" sz="2000" dirty="0" smtClean="0"/>
              <a:t>or relevant to the </a:t>
            </a:r>
            <a:r>
              <a:rPr lang="en-US" sz="2000" dirty="0" smtClean="0"/>
              <a:t>conversation</a:t>
            </a:r>
          </a:p>
        </p:txBody>
      </p:sp>
      <p:sp>
        <p:nvSpPr>
          <p:cNvPr id="4" name="Content Placeholder 3"/>
          <p:cNvSpPr>
            <a:spLocks noGrp="1"/>
          </p:cNvSpPr>
          <p:nvPr>
            <p:ph sz="half" idx="2"/>
          </p:nvPr>
        </p:nvSpPr>
        <p:spPr>
          <a:xfrm>
            <a:off x="4800600" y="1566672"/>
            <a:ext cx="4038600" cy="4681728"/>
          </a:xfrm>
        </p:spPr>
        <p:txBody>
          <a:bodyPr>
            <a:normAutofit/>
          </a:bodyPr>
          <a:lstStyle/>
          <a:p>
            <a:pPr>
              <a:lnSpc>
                <a:spcPct val="110000"/>
              </a:lnSpc>
              <a:spcBef>
                <a:spcPts val="0"/>
              </a:spcBef>
              <a:buFont typeface="Wingdings" panose="05000000000000000000" pitchFamily="2" charset="2"/>
              <a:buChar char="§"/>
            </a:pPr>
            <a:r>
              <a:rPr lang="en-US" sz="2000" dirty="0"/>
              <a:t>Offer assistance if it appears necessary, but respect the person’s wishes if they do not accept your offer</a:t>
            </a:r>
          </a:p>
          <a:p>
            <a:pPr>
              <a:lnSpc>
                <a:spcPct val="110000"/>
              </a:lnSpc>
              <a:spcBef>
                <a:spcPts val="0"/>
              </a:spcBef>
              <a:buFont typeface="Wingdings" panose="05000000000000000000" pitchFamily="2" charset="2"/>
              <a:buChar char="§"/>
            </a:pPr>
            <a:endParaRPr lang="en-US" sz="2000" dirty="0"/>
          </a:p>
          <a:p>
            <a:pPr>
              <a:lnSpc>
                <a:spcPct val="110000"/>
              </a:lnSpc>
              <a:spcBef>
                <a:spcPts val="0"/>
              </a:spcBef>
              <a:buFont typeface="Wingdings" panose="05000000000000000000" pitchFamily="2" charset="2"/>
              <a:buChar char="§"/>
            </a:pPr>
            <a:r>
              <a:rPr lang="en-US" sz="2000" dirty="0"/>
              <a:t>Avoid saying anything that implies the person is superhuman, courageous or special</a:t>
            </a:r>
          </a:p>
          <a:p>
            <a:pPr>
              <a:lnSpc>
                <a:spcPct val="110000"/>
              </a:lnSpc>
              <a:spcBef>
                <a:spcPts val="0"/>
              </a:spcBef>
              <a:buFont typeface="Wingdings" panose="05000000000000000000" pitchFamily="2" charset="2"/>
              <a:buChar char="§"/>
            </a:pPr>
            <a:endParaRPr lang="en-US" sz="2000" dirty="0"/>
          </a:p>
          <a:p>
            <a:pPr>
              <a:lnSpc>
                <a:spcPct val="110000"/>
              </a:lnSpc>
              <a:spcBef>
                <a:spcPts val="0"/>
              </a:spcBef>
              <a:buFont typeface="Wingdings" panose="05000000000000000000" pitchFamily="2" charset="2"/>
              <a:buChar char="§"/>
            </a:pPr>
            <a:r>
              <a:rPr lang="en-US" sz="2000" dirty="0"/>
              <a:t>Relax if you make a mistake, and apologize if you believe you have embarrassed </a:t>
            </a:r>
            <a:r>
              <a:rPr lang="en-US" sz="2000" dirty="0" smtClean="0"/>
              <a:t>someone</a:t>
            </a:r>
            <a:endParaRPr lang="en-US" sz="2000" dirty="0"/>
          </a:p>
        </p:txBody>
      </p:sp>
    </p:spTree>
    <p:extLst>
      <p:ext uri="{BB962C8B-B14F-4D97-AF65-F5344CB8AC3E}">
        <p14:creationId xmlns:p14="http://schemas.microsoft.com/office/powerpoint/2010/main" val="62849373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 </a:t>
            </a:r>
            <a:r>
              <a:rPr lang="en-US" dirty="0" smtClean="0"/>
              <a:t>Impairment Tips</a:t>
            </a:r>
            <a:endParaRPr lang="en-US" dirty="0"/>
          </a:p>
        </p:txBody>
      </p:sp>
      <p:sp>
        <p:nvSpPr>
          <p:cNvPr id="3" name="Content Placeholder 2"/>
          <p:cNvSpPr>
            <a:spLocks noGrp="1"/>
          </p:cNvSpPr>
          <p:nvPr>
            <p:ph sz="half" idx="1"/>
          </p:nvPr>
        </p:nvSpPr>
        <p:spPr>
          <a:xfrm>
            <a:off x="301752" y="1600200"/>
            <a:ext cx="4038600" cy="4681728"/>
          </a:xfrm>
        </p:spPr>
        <p:txBody>
          <a:bodyPr>
            <a:noAutofit/>
          </a:bodyPr>
          <a:lstStyle/>
          <a:p>
            <a:pPr>
              <a:spcBef>
                <a:spcPts val="0"/>
              </a:spcBef>
              <a:buFont typeface="Wingdings" panose="05000000000000000000" pitchFamily="2" charset="2"/>
              <a:buChar char="§"/>
            </a:pPr>
            <a:r>
              <a:rPr lang="en-US" sz="2000" dirty="0"/>
              <a:t>Speak to the person when you approach them</a:t>
            </a:r>
            <a:r>
              <a:rPr lang="en-US" sz="2000" dirty="0" smtClean="0"/>
              <a:t>, introduce yourself and anyone else with you</a:t>
            </a:r>
            <a:r>
              <a:rPr lang="en-US" sz="2000" dirty="0" smtClean="0"/>
              <a:t>.</a:t>
            </a:r>
          </a:p>
          <a:p>
            <a:pPr>
              <a:spcBef>
                <a:spcPts val="0"/>
              </a:spcBef>
              <a:buFont typeface="Wingdings" panose="05000000000000000000" pitchFamily="2" charset="2"/>
              <a:buChar char="§"/>
            </a:pPr>
            <a:endParaRPr lang="en-US" sz="2000" dirty="0"/>
          </a:p>
          <a:p>
            <a:pPr>
              <a:spcBef>
                <a:spcPts val="0"/>
              </a:spcBef>
              <a:buFont typeface="Wingdings" panose="05000000000000000000" pitchFamily="2" charset="2"/>
              <a:buChar char="§"/>
            </a:pPr>
            <a:r>
              <a:rPr lang="en-US" sz="2000" dirty="0" smtClean="0"/>
              <a:t>Speak </a:t>
            </a:r>
            <a:r>
              <a:rPr lang="en-US" sz="2000" dirty="0"/>
              <a:t>in a normal tone of voice</a:t>
            </a:r>
            <a:r>
              <a:rPr lang="en-US" sz="2000" dirty="0" smtClean="0"/>
              <a:t>.</a:t>
            </a:r>
          </a:p>
          <a:p>
            <a:pPr>
              <a:spcBef>
                <a:spcPts val="0"/>
              </a:spcBef>
              <a:buFont typeface="Wingdings" panose="05000000000000000000" pitchFamily="2" charset="2"/>
              <a:buChar char="§"/>
            </a:pPr>
            <a:endParaRPr lang="en-US" sz="2000" dirty="0"/>
          </a:p>
          <a:p>
            <a:pPr>
              <a:spcBef>
                <a:spcPts val="0"/>
              </a:spcBef>
              <a:buFont typeface="Wingdings" panose="05000000000000000000" pitchFamily="2" charset="2"/>
              <a:buChar char="§"/>
            </a:pPr>
            <a:r>
              <a:rPr lang="en-US" sz="2000" dirty="0" smtClean="0"/>
              <a:t>Don’t </a:t>
            </a:r>
            <a:r>
              <a:rPr lang="en-US" sz="2000" dirty="0"/>
              <a:t>play with or pet a service animal or </a:t>
            </a:r>
            <a:r>
              <a:rPr lang="en-US" sz="2000" dirty="0" smtClean="0"/>
              <a:t>distract it unless you ask for permission first</a:t>
            </a:r>
            <a:r>
              <a:rPr lang="en-US" sz="2000" dirty="0" smtClean="0"/>
              <a:t>.</a:t>
            </a:r>
          </a:p>
          <a:p>
            <a:pPr>
              <a:spcBef>
                <a:spcPts val="0"/>
              </a:spcBef>
              <a:buFont typeface="Wingdings" panose="05000000000000000000" pitchFamily="2" charset="2"/>
              <a:buChar char="§"/>
            </a:pPr>
            <a:endParaRPr lang="en-US" sz="2000" dirty="0"/>
          </a:p>
          <a:p>
            <a:pPr>
              <a:spcBef>
                <a:spcPts val="0"/>
              </a:spcBef>
              <a:buFont typeface="Wingdings" panose="05000000000000000000" pitchFamily="2" charset="2"/>
              <a:buChar char="§"/>
            </a:pPr>
            <a:r>
              <a:rPr lang="en-US" sz="2000" dirty="0" smtClean="0"/>
              <a:t>Speak </a:t>
            </a:r>
            <a:r>
              <a:rPr lang="en-US" sz="2000" dirty="0"/>
              <a:t>directly to the person, rather than </a:t>
            </a:r>
            <a:r>
              <a:rPr lang="en-US" sz="2000" dirty="0" smtClean="0"/>
              <a:t>the person with them (if any)</a:t>
            </a:r>
            <a:r>
              <a:rPr lang="en-US" sz="2000" dirty="0" smtClean="0"/>
              <a:t>.</a:t>
            </a:r>
          </a:p>
        </p:txBody>
      </p:sp>
      <p:sp>
        <p:nvSpPr>
          <p:cNvPr id="4" name="Content Placeholder 3"/>
          <p:cNvSpPr>
            <a:spLocks noGrp="1"/>
          </p:cNvSpPr>
          <p:nvPr>
            <p:ph sz="half" idx="2"/>
          </p:nvPr>
        </p:nvSpPr>
        <p:spPr>
          <a:xfrm>
            <a:off x="4800600" y="1600200"/>
            <a:ext cx="4038600" cy="4953000"/>
          </a:xfrm>
        </p:spPr>
        <p:txBody>
          <a:bodyPr>
            <a:noAutofit/>
          </a:bodyPr>
          <a:lstStyle/>
          <a:p>
            <a:pPr>
              <a:spcBef>
                <a:spcPts val="0"/>
              </a:spcBef>
              <a:buFont typeface="Wingdings" panose="05000000000000000000" pitchFamily="2" charset="2"/>
              <a:buChar char="§"/>
            </a:pPr>
            <a:r>
              <a:rPr lang="en-US" sz="2000" dirty="0"/>
              <a:t>Offer to assist when walking, wait for their answer</a:t>
            </a:r>
            <a:r>
              <a:rPr lang="en-US" sz="2000" dirty="0" smtClean="0"/>
              <a:t>.</a:t>
            </a:r>
          </a:p>
          <a:p>
            <a:pPr>
              <a:spcBef>
                <a:spcPts val="0"/>
              </a:spcBef>
              <a:buFont typeface="Wingdings" panose="05000000000000000000" pitchFamily="2" charset="2"/>
              <a:buChar char="§"/>
            </a:pPr>
            <a:endParaRPr lang="en-US" sz="2000" dirty="0"/>
          </a:p>
          <a:p>
            <a:pPr>
              <a:spcBef>
                <a:spcPts val="0"/>
              </a:spcBef>
              <a:buFont typeface="Wingdings" panose="05000000000000000000" pitchFamily="2" charset="2"/>
              <a:buChar char="§"/>
            </a:pPr>
            <a:r>
              <a:rPr lang="en-US" sz="2000" dirty="0" smtClean="0"/>
              <a:t>If </a:t>
            </a:r>
            <a:r>
              <a:rPr lang="en-US" sz="2000" dirty="0"/>
              <a:t>the person wants assistance, allow them to hold your arm and control their own movements</a:t>
            </a:r>
            <a:r>
              <a:rPr lang="en-US" sz="2000" dirty="0" smtClean="0"/>
              <a:t>.</a:t>
            </a:r>
          </a:p>
          <a:p>
            <a:pPr>
              <a:spcBef>
                <a:spcPts val="0"/>
              </a:spcBef>
              <a:buFont typeface="Wingdings" panose="05000000000000000000" pitchFamily="2" charset="2"/>
              <a:buChar char="§"/>
            </a:pPr>
            <a:endParaRPr lang="en-US" sz="2000" dirty="0"/>
          </a:p>
          <a:p>
            <a:pPr>
              <a:spcBef>
                <a:spcPts val="0"/>
              </a:spcBef>
              <a:buFont typeface="Wingdings" panose="05000000000000000000" pitchFamily="2" charset="2"/>
              <a:buChar char="§"/>
            </a:pPr>
            <a:r>
              <a:rPr lang="en-US" sz="2000" dirty="0"/>
              <a:t>Tell the person when you are stepping away or leaving</a:t>
            </a:r>
            <a:r>
              <a:rPr lang="en-US" sz="2000" dirty="0" smtClean="0"/>
              <a:t>.</a:t>
            </a:r>
          </a:p>
          <a:p>
            <a:pPr>
              <a:spcBef>
                <a:spcPts val="0"/>
              </a:spcBef>
              <a:buFont typeface="Wingdings" panose="05000000000000000000" pitchFamily="2" charset="2"/>
              <a:buChar char="§"/>
            </a:pPr>
            <a:endParaRPr lang="en-US" sz="2000" dirty="0"/>
          </a:p>
          <a:p>
            <a:pPr>
              <a:spcBef>
                <a:spcPts val="0"/>
              </a:spcBef>
              <a:buFont typeface="Wingdings" panose="05000000000000000000" pitchFamily="2" charset="2"/>
              <a:buChar char="§"/>
            </a:pPr>
            <a:r>
              <a:rPr lang="en-US" sz="2000" dirty="0"/>
              <a:t>Read printed material for them</a:t>
            </a:r>
            <a:r>
              <a:rPr lang="en-US" sz="2000" dirty="0" smtClean="0"/>
              <a:t>.</a:t>
            </a:r>
          </a:p>
          <a:p>
            <a:pPr>
              <a:spcBef>
                <a:spcPts val="0"/>
              </a:spcBef>
              <a:buFont typeface="Wingdings" panose="05000000000000000000" pitchFamily="2" charset="2"/>
              <a:buChar char="§"/>
            </a:pPr>
            <a:endParaRPr lang="en-US" sz="2000" dirty="0"/>
          </a:p>
          <a:p>
            <a:pPr>
              <a:spcBef>
                <a:spcPts val="0"/>
              </a:spcBef>
              <a:buFont typeface="Wingdings" panose="05000000000000000000" pitchFamily="2" charset="2"/>
              <a:buChar char="§"/>
            </a:pPr>
            <a:r>
              <a:rPr lang="en-US" sz="2000" dirty="0"/>
              <a:t>Advise them larger print material is available</a:t>
            </a:r>
            <a:r>
              <a:rPr lang="en-US" sz="2000" dirty="0" smtClean="0"/>
              <a:t>.</a:t>
            </a:r>
            <a:endParaRPr lang="en-US" sz="2000" dirty="0"/>
          </a:p>
        </p:txBody>
      </p:sp>
    </p:spTree>
    <p:extLst>
      <p:ext uri="{BB962C8B-B14F-4D97-AF65-F5344CB8AC3E}">
        <p14:creationId xmlns:p14="http://schemas.microsoft.com/office/powerpoint/2010/main" val="1840944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2677</TotalTime>
  <Words>890</Words>
  <Application>Microsoft Macintosh PowerPoint</Application>
  <PresentationFormat>On-screen Show (4:3)</PresentationFormat>
  <Paragraphs>126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Civic</vt:lpstr>
      <vt:lpstr>PowerPoint Presentation</vt:lpstr>
      <vt:lpstr>What is the ADA</vt:lpstr>
      <vt:lpstr>What is a Disability Under  the ADA?</vt:lpstr>
      <vt:lpstr>Impairments may include but are not limited to:</vt:lpstr>
      <vt:lpstr>What does “regarded as having a disability” mean?</vt:lpstr>
      <vt:lpstr>Ada  Protection</vt:lpstr>
      <vt:lpstr>PowerPoint Presentation</vt:lpstr>
      <vt:lpstr>General Tips</vt:lpstr>
      <vt:lpstr>Visual Impairment Tips</vt:lpstr>
      <vt:lpstr>Hearing Impairment Tips</vt:lpstr>
      <vt:lpstr>Mobility Impairment Tips</vt:lpstr>
      <vt:lpstr>Speech Impairment Tips</vt:lpstr>
      <vt:lpstr>Remember</vt:lpstr>
      <vt:lpstr>Remember</vt:lpstr>
      <vt:lpstr>PowerPoint Presentation</vt:lpstr>
      <vt:lpstr>PowerPoint Presentation</vt:lpstr>
    </vt:vector>
  </TitlesOfParts>
  <Company>Amerilife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Americans with Disabilities Act (ada)</dc:title>
  <dc:creator>Marilyn Ferreira</dc:creator>
  <cp:lastModifiedBy>Dawn Arbetello</cp:lastModifiedBy>
  <cp:revision>24</cp:revision>
  <dcterms:created xsi:type="dcterms:W3CDTF">2013-12-19T19:02:59Z</dcterms:created>
  <dcterms:modified xsi:type="dcterms:W3CDTF">2014-01-08T21:06:28Z</dcterms:modified>
</cp:coreProperties>
</file>